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2" r:id="rId3"/>
    <p:sldId id="325" r:id="rId4"/>
    <p:sldId id="337" r:id="rId5"/>
    <p:sldId id="333" r:id="rId6"/>
    <p:sldId id="338" r:id="rId7"/>
    <p:sldId id="339" r:id="rId8"/>
    <p:sldId id="315" r:id="rId9"/>
    <p:sldId id="257" r:id="rId10"/>
    <p:sldId id="259" r:id="rId11"/>
    <p:sldId id="317" r:id="rId12"/>
    <p:sldId id="320" r:id="rId13"/>
    <p:sldId id="321" r:id="rId14"/>
    <p:sldId id="326" r:id="rId15"/>
    <p:sldId id="331" r:id="rId16"/>
    <p:sldId id="332" r:id="rId17"/>
    <p:sldId id="335" r:id="rId18"/>
    <p:sldId id="319" r:id="rId19"/>
    <p:sldId id="336" r:id="rId20"/>
    <p:sldId id="327" r:id="rId21"/>
    <p:sldId id="297" r:id="rId22"/>
    <p:sldId id="298" r:id="rId23"/>
    <p:sldId id="299" r:id="rId24"/>
    <p:sldId id="264" r:id="rId25"/>
    <p:sldId id="266" r:id="rId26"/>
    <p:sldId id="285" r:id="rId27"/>
    <p:sldId id="301" r:id="rId28"/>
    <p:sldId id="308" r:id="rId29"/>
    <p:sldId id="314" r:id="rId30"/>
    <p:sldId id="293" r:id="rId31"/>
  </p:sldIdLst>
  <p:sldSz cx="12192000" cy="6858000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5152"/>
    <a:srgbClr val="36A6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20" autoAdjust="0"/>
    <p:restoredTop sz="93651"/>
  </p:normalViewPr>
  <p:slideViewPr>
    <p:cSldViewPr snapToGrid="0" showGuides="1">
      <p:cViewPr>
        <p:scale>
          <a:sx n="109" d="100"/>
          <a:sy n="109" d="100"/>
        </p:scale>
        <p:origin x="1920" y="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4CB37-F97B-4530-B4E6-0474AB733BE3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CEFC6-48AA-42E0-883A-0337C9337E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7806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29ED-E021-412F-A6BB-F29022CB135E}" type="datetimeFigureOut">
              <a:rPr kumimoji="1" lang="ja-JP" altLang="en-US" smtClean="0"/>
              <a:t>2019/7/19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4CC46-C8F2-4731-96DE-09F5533374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32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8403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There are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.</a:t>
            </a:r>
          </a:p>
          <a:p>
            <a:r>
              <a:rPr lang="fr-FR" dirty="0" err="1"/>
              <a:t>Each</a:t>
            </a:r>
            <a:r>
              <a:rPr lang="fr-FR" dirty="0"/>
              <a:t> of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a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of the format of the PDF.</a:t>
            </a:r>
          </a:p>
          <a:p>
            <a:endParaRPr lang="fr-FR" dirty="0"/>
          </a:p>
          <a:p>
            <a:r>
              <a:rPr lang="fr-FR" dirty="0"/>
              <a:t>The first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parse</a:t>
            </a:r>
            <a:r>
              <a:rPr lang="fr-FR" dirty="0"/>
              <a:t> the PDF and 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corresponding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feed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to a standard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.</a:t>
            </a:r>
          </a:p>
          <a:p>
            <a:br>
              <a:rPr lang="fr-FR" dirty="0"/>
            </a:b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treat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page as a single JPEG image and </a:t>
            </a:r>
            <a:r>
              <a:rPr lang="fr-FR" dirty="0" err="1"/>
              <a:t>feed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a </a:t>
            </a:r>
            <a:r>
              <a:rPr lang="fr-FR" dirty="0" err="1"/>
              <a:t>faster</a:t>
            </a:r>
            <a:r>
              <a:rPr lang="fr-FR" dirty="0"/>
              <a:t> RCNN.</a:t>
            </a:r>
          </a:p>
        </p:txBody>
      </p:sp>
    </p:spTree>
    <p:extLst>
      <p:ext uri="{BB962C8B-B14F-4D97-AF65-F5344CB8AC3E}">
        <p14:creationId xmlns:p14="http://schemas.microsoft.com/office/powerpoint/2010/main" val="330764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Rather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merging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at the end of the </a:t>
            </a:r>
            <a:r>
              <a:rPr lang="fr-FR" dirty="0" err="1"/>
              <a:t>models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thought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good </a:t>
            </a:r>
            <a:r>
              <a:rPr lang="fr-FR" dirty="0" err="1"/>
              <a:t>idea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the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by the </a:t>
            </a:r>
            <a:r>
              <a:rPr lang="fr-FR" dirty="0" err="1"/>
              <a:t>text</a:t>
            </a:r>
            <a:r>
              <a:rPr lang="fr-FR" dirty="0"/>
              <a:t> line model to the vision model as extra </a:t>
            </a:r>
            <a:r>
              <a:rPr lang="fr-FR" dirty="0" err="1"/>
              <a:t>channels</a:t>
            </a:r>
            <a:r>
              <a:rPr lang="fr-FR" dirty="0"/>
              <a:t>.</a:t>
            </a:r>
          </a:p>
          <a:p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.</a:t>
            </a:r>
          </a:p>
          <a:p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thinking</a:t>
            </a:r>
            <a:r>
              <a:rPr lang="fr-FR" dirty="0"/>
              <a:t> of </a:t>
            </a:r>
            <a:r>
              <a:rPr lang="fr-FR" dirty="0" err="1"/>
              <a:t>skipping</a:t>
            </a:r>
            <a:r>
              <a:rPr lang="fr-FR" dirty="0"/>
              <a:t> or </a:t>
            </a:r>
            <a:r>
              <a:rPr lang="fr-FR" dirty="0" err="1"/>
              <a:t>constraining</a:t>
            </a:r>
            <a:r>
              <a:rPr lang="fr-FR" dirty="0"/>
              <a:t> the </a:t>
            </a:r>
            <a:r>
              <a:rPr lang="fr-FR" dirty="0" err="1"/>
              <a:t>region</a:t>
            </a:r>
            <a:r>
              <a:rPr lang="fr-FR" dirty="0"/>
              <a:t> </a:t>
            </a:r>
            <a:r>
              <a:rPr lang="fr-FR" dirty="0" err="1"/>
              <a:t>proposal</a:t>
            </a:r>
            <a:r>
              <a:rPr lang="fr-FR" dirty="0"/>
              <a:t> phase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regions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paragraph</a:t>
            </a:r>
            <a:r>
              <a:rPr lang="fr-FR" dirty="0"/>
              <a:t> </a:t>
            </a:r>
            <a:r>
              <a:rPr lang="fr-FR" dirty="0" err="1"/>
              <a:t>clustering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1652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started</a:t>
            </a:r>
            <a:r>
              <a:rPr lang="fr-FR" dirty="0"/>
              <a:t> to </a:t>
            </a:r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PwC's</a:t>
            </a:r>
            <a:r>
              <a:rPr lang="fr-FR" dirty="0"/>
              <a:t> documents,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noticed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model </a:t>
            </a:r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troubles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titles</a:t>
            </a:r>
            <a:r>
              <a:rPr lang="fr-FR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titles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one </a:t>
            </a:r>
            <a:r>
              <a:rPr lang="fr-FR" dirty="0" err="1"/>
              <a:t>broke</a:t>
            </a:r>
            <a:r>
              <a:rPr lang="fr-FR" dirty="0"/>
              <a:t> the article in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pieces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Also</a:t>
            </a:r>
            <a:r>
              <a:rPr lang="fr-FR" dirty="0"/>
              <a:t>, articles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have capital </a:t>
            </a:r>
            <a:r>
              <a:rPr lang="fr-FR" dirty="0" err="1"/>
              <a:t>letters</a:t>
            </a:r>
            <a:r>
              <a:rPr lang="fr-FR" dirty="0"/>
              <a:t> keywords,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asses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semantical</a:t>
            </a:r>
            <a:r>
              <a:rPr lang="fr-FR" dirty="0"/>
              <a:t> </a:t>
            </a:r>
            <a:r>
              <a:rPr lang="fr-FR" dirty="0" err="1"/>
              <a:t>closeness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up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errors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5153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As a conclusion, I have to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and </a:t>
            </a:r>
            <a:r>
              <a:rPr lang="fr-FR" dirty="0" err="1"/>
              <a:t>Aquafadas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implied</a:t>
            </a:r>
            <a:r>
              <a:rPr lang="fr-FR" dirty="0"/>
              <a:t> in </a:t>
            </a:r>
            <a:r>
              <a:rPr lang="fr-FR" dirty="0" err="1"/>
              <a:t>it</a:t>
            </a:r>
            <a:r>
              <a:rPr lang="fr-FR" dirty="0"/>
              <a:t> as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« a </a:t>
            </a:r>
            <a:r>
              <a:rPr lang="fr-FR" dirty="0" err="1"/>
              <a:t>game</a:t>
            </a:r>
            <a:r>
              <a:rPr lang="fr-FR" dirty="0"/>
              <a:t> changer » for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.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proposing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client </a:t>
            </a:r>
            <a:r>
              <a:rPr lang="fr-FR" dirty="0" err="1"/>
              <a:t>this</a:t>
            </a:r>
            <a:r>
              <a:rPr lang="fr-FR" dirty="0"/>
              <a:t> new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« smart </a:t>
            </a:r>
            <a:r>
              <a:rPr lang="fr-FR" dirty="0" err="1"/>
              <a:t>reflow</a:t>
            </a:r>
            <a:r>
              <a:rPr lang="fr-FR" dirty="0"/>
              <a:t> ».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255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2756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510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Still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unconvenient</a:t>
            </a:r>
            <a:r>
              <a:rPr lang="fr-FR" dirty="0"/>
              <a:t> if the </a:t>
            </a:r>
            <a:r>
              <a:rPr lang="fr-FR" dirty="0" err="1"/>
              <a:t>publisher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wants</a:t>
            </a:r>
            <a:r>
              <a:rPr lang="fr-FR" dirty="0"/>
              <a:t> to propose the content for </a:t>
            </a:r>
            <a:r>
              <a:rPr lang="fr-FR" dirty="0" err="1"/>
              <a:t>reading</a:t>
            </a:r>
            <a:r>
              <a:rPr lang="fr-FR" dirty="0"/>
              <a:t> on a mobile for instance.</a:t>
            </a:r>
          </a:p>
          <a:p>
            <a:r>
              <a:rPr lang="fr-FR" dirty="0"/>
              <a:t>The </a:t>
            </a:r>
            <a:r>
              <a:rPr lang="fr-FR" dirty="0" err="1"/>
              <a:t>reader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whole</a:t>
            </a:r>
            <a:r>
              <a:rPr lang="fr-FR" dirty="0"/>
              <a:t> article at once and has to zoom in a lot.</a:t>
            </a:r>
          </a:p>
        </p:txBody>
      </p:sp>
    </p:spTree>
    <p:extLst>
      <p:ext uri="{BB962C8B-B14F-4D97-AF65-F5344CB8AC3E}">
        <p14:creationId xmlns:p14="http://schemas.microsoft.com/office/powerpoint/2010/main" val="4070237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Whereas</a:t>
            </a:r>
            <a:r>
              <a:rPr lang="fr-FR" dirty="0"/>
              <a:t> if </a:t>
            </a:r>
            <a:r>
              <a:rPr lang="fr-FR" dirty="0" err="1"/>
              <a:t>he</a:t>
            </a:r>
            <a:r>
              <a:rPr lang="fr-FR" dirty="0"/>
              <a:t> has a web responsive content, the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adapt</a:t>
            </a:r>
            <a:r>
              <a:rPr lang="fr-FR" dirty="0"/>
              <a:t> and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</a:t>
            </a:r>
            <a:r>
              <a:rPr lang="fr-FR" dirty="0" err="1"/>
              <a:t>read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 err="1"/>
              <a:t>Currently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a few </a:t>
            </a:r>
            <a:r>
              <a:rPr lang="fr-FR" dirty="0" err="1"/>
              <a:t>publishers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afford</a:t>
            </a:r>
            <a:r>
              <a:rPr lang="fr-FR" dirty="0"/>
              <a:t> to have </a:t>
            </a:r>
            <a:r>
              <a:rPr lang="fr-FR" dirty="0" err="1"/>
              <a:t>their</a:t>
            </a:r>
            <a:r>
              <a:rPr lang="fr-FR" dirty="0"/>
              <a:t> content responsive as </a:t>
            </a:r>
            <a:r>
              <a:rPr lang="fr-FR" dirty="0" err="1"/>
              <a:t>they</a:t>
            </a:r>
            <a:r>
              <a:rPr lang="fr-FR" dirty="0"/>
              <a:t> have to </a:t>
            </a:r>
            <a:r>
              <a:rPr lang="fr-FR" dirty="0" err="1"/>
              <a:t>rebuild</a:t>
            </a:r>
            <a:r>
              <a:rPr lang="fr-FR" dirty="0"/>
              <a:t> </a:t>
            </a:r>
            <a:r>
              <a:rPr lang="fr-FR" dirty="0" err="1"/>
              <a:t>entirely</a:t>
            </a:r>
            <a:r>
              <a:rPr lang="fr-FR" dirty="0"/>
              <a:t> the magazine for web.</a:t>
            </a:r>
          </a:p>
        </p:txBody>
      </p:sp>
    </p:spTree>
    <p:extLst>
      <p:ext uri="{BB962C8B-B14F-4D97-AF65-F5344CB8AC3E}">
        <p14:creationId xmlns:p14="http://schemas.microsoft.com/office/powerpoint/2010/main" val="76206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First of all,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blocs of </a:t>
            </a:r>
            <a:r>
              <a:rPr lang="fr-FR" dirty="0" err="1"/>
              <a:t>text</a:t>
            </a:r>
            <a:r>
              <a:rPr lang="fr-FR" dirty="0"/>
              <a:t>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call </a:t>
            </a:r>
            <a:r>
              <a:rPr lang="fr-FR" dirty="0" err="1"/>
              <a:t>them</a:t>
            </a:r>
            <a:r>
              <a:rPr lang="fr-FR" dirty="0"/>
              <a:t> article parts or </a:t>
            </a:r>
            <a:r>
              <a:rPr lang="fr-FR" dirty="0" err="1"/>
              <a:t>paragraphs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blocs have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identified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: </a:t>
            </a:r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column</a:t>
            </a:r>
            <a:r>
              <a:rPr lang="fr-FR" dirty="0"/>
              <a:t>, illustration and </a:t>
            </a:r>
            <a:r>
              <a:rPr lang="fr-FR" dirty="0" err="1"/>
              <a:t>so</a:t>
            </a:r>
            <a:r>
              <a:rPr lang="fr-FR" dirty="0"/>
              <a:t> on.</a:t>
            </a:r>
          </a:p>
        </p:txBody>
      </p:sp>
    </p:spTree>
    <p:extLst>
      <p:ext uri="{BB962C8B-B14F-4D97-AF65-F5344CB8AC3E}">
        <p14:creationId xmlns:p14="http://schemas.microsoft.com/office/powerpoint/2010/main" val="1596255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Then</a:t>
            </a:r>
            <a:r>
              <a:rPr lang="fr-FR" dirty="0"/>
              <a:t>, </a:t>
            </a:r>
            <a:r>
              <a:rPr lang="fr-FR" dirty="0" err="1"/>
              <a:t>these</a:t>
            </a:r>
            <a:r>
              <a:rPr lang="fr-FR" dirty="0"/>
              <a:t> parts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clustered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articles.</a:t>
            </a:r>
          </a:p>
        </p:txBody>
      </p:sp>
    </p:spTree>
    <p:extLst>
      <p:ext uri="{BB962C8B-B14F-4D97-AF65-F5344CB8AC3E}">
        <p14:creationId xmlns:p14="http://schemas.microsoft.com/office/powerpoint/2010/main" val="3269042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Inside </a:t>
            </a:r>
            <a:r>
              <a:rPr lang="fr-FR" dirty="0" err="1"/>
              <a:t>each</a:t>
            </a:r>
            <a:r>
              <a:rPr lang="fr-FR" dirty="0"/>
              <a:t> article,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determine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natural</a:t>
            </a:r>
            <a:r>
              <a:rPr lang="fr-FR" dirty="0"/>
              <a:t> </a:t>
            </a:r>
            <a:r>
              <a:rPr lang="fr-FR" dirty="0" err="1"/>
              <a:t>reading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437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And </a:t>
            </a:r>
            <a:r>
              <a:rPr lang="fr-FR" dirty="0" err="1"/>
              <a:t>finally</a:t>
            </a:r>
            <a:r>
              <a:rPr lang="fr-FR" dirty="0"/>
              <a:t>, as </a:t>
            </a:r>
            <a:r>
              <a:rPr lang="fr-FR" dirty="0" err="1"/>
              <a:t>some</a:t>
            </a:r>
            <a:r>
              <a:rPr lang="fr-FR" dirty="0"/>
              <a:t> articles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spread </a:t>
            </a:r>
            <a:r>
              <a:rPr lang="fr-FR" dirty="0" err="1"/>
              <a:t>across</a:t>
            </a:r>
            <a:r>
              <a:rPr lang="fr-FR" dirty="0"/>
              <a:t> multiple pages,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stitch</a:t>
            </a:r>
            <a:r>
              <a:rPr lang="fr-FR" dirty="0"/>
              <a:t> back the article in one </a:t>
            </a:r>
            <a:r>
              <a:rPr lang="fr-FR" dirty="0" err="1"/>
              <a:t>piece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22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-1"/>
            <a:ext cx="12192000" cy="56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97C0AEEE-698E-F348-89FD-E33AED85BF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5838625"/>
            <a:ext cx="2356362" cy="864000"/>
          </a:xfrm>
          <a:prstGeom prst="rect">
            <a:avLst/>
          </a:prstGeom>
        </p:spPr>
      </p:pic>
      <p:sp>
        <p:nvSpPr>
          <p:cNvPr id="7" name="Shape 16"/>
          <p:cNvSpPr>
            <a:spLocks noGrp="1"/>
          </p:cNvSpPr>
          <p:nvPr>
            <p:ph type="title" hasCustomPrompt="1"/>
          </p:nvPr>
        </p:nvSpPr>
        <p:spPr>
          <a:xfrm>
            <a:off x="1079999" y="1365250"/>
            <a:ext cx="10052457" cy="144564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1" b="1" baseline="0">
                <a:solidFill>
                  <a:srgbClr val="FFFFFF"/>
                </a:solidFill>
                <a:latin typeface="+mj-lt"/>
                <a:ea typeface="+mj-ea"/>
                <a:cs typeface="メイリオ" panose="020B0604030504040204" pitchFamily="50" charset="-128"/>
              </a:defRPr>
            </a:lvl1pPr>
          </a:lstStyle>
          <a:p>
            <a:r>
              <a:rPr kumimoji="1" lang="en-US" altLang="ja-JP" dirty="0"/>
              <a:t>R-Style template</a:t>
            </a:r>
            <a:r>
              <a:rPr lang="en-US" altLang="ja-JP" dirty="0"/>
              <a:t> v3.0</a:t>
            </a:r>
            <a:endParaRPr dirty="0"/>
          </a:p>
        </p:txBody>
      </p:sp>
      <p:sp>
        <p:nvSpPr>
          <p:cNvPr id="8" name="コンテンツ プレースホルダー 4"/>
          <p:cNvSpPr>
            <a:spLocks noGrp="1"/>
          </p:cNvSpPr>
          <p:nvPr>
            <p:ph sz="quarter" idx="12" hasCustomPrompt="1"/>
          </p:nvPr>
        </p:nvSpPr>
        <p:spPr>
          <a:xfrm>
            <a:off x="1080000" y="3107530"/>
            <a:ext cx="4170488" cy="1592068"/>
          </a:xfrm>
          <a:prstGeom prst="rect">
            <a:avLst/>
          </a:prstGeom>
        </p:spPr>
        <p:txBody>
          <a:bodyPr/>
          <a:lstStyle>
            <a:lvl1pPr marL="0" marR="0" indent="0" algn="l" defTabSz="308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2400" b="1" baseline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ja-JP" dirty="0"/>
              <a:t>Oct 1, 2018</a:t>
            </a:r>
            <a:br>
              <a:rPr lang="en-US" altLang="ja-JP" dirty="0"/>
            </a:br>
            <a:r>
              <a:rPr lang="en-US" altLang="ja-JP" dirty="0"/>
              <a:t>Rakuten Taro</a:t>
            </a:r>
            <a:br>
              <a:rPr lang="en-US" altLang="ja-JP" dirty="0"/>
            </a:br>
            <a:r>
              <a:rPr lang="en-US" altLang="ja-JP" dirty="0" err="1"/>
              <a:t>xxxxx</a:t>
            </a:r>
            <a:r>
              <a:rPr lang="en-US" altLang="ja-JP" dirty="0"/>
              <a:t> Dept.</a:t>
            </a:r>
            <a:br>
              <a:rPr lang="en-US" altLang="ja-JP" dirty="0"/>
            </a:br>
            <a:r>
              <a:rPr lang="en-US" altLang="ja-JP" dirty="0"/>
              <a:t>Rakuten, Inc.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438585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g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0267317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Click to add title</a:t>
            </a:r>
            <a:endParaRPr dirty="0"/>
          </a:p>
        </p:txBody>
      </p:sp>
      <p:sp>
        <p:nvSpPr>
          <p:cNvPr id="11" name="テキスト ボックス 10"/>
          <p:cNvSpPr txBox="1"/>
          <p:nvPr userDrawn="1"/>
        </p:nvSpPr>
        <p:spPr>
          <a:xfrm>
            <a:off x="11104119" y="6377806"/>
            <a:ext cx="764398" cy="280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4" tIns="47624" rIns="47624" bIns="47624" numCol="1" spcCol="38100" rtlCol="0" anchor="ctr">
            <a:spAutoFit/>
          </a:bodyPr>
          <a:lstStyle/>
          <a:p>
            <a:pPr marL="0" marR="0" indent="0" algn="r" defTabSz="5483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altLang="ja-JP" sz="1200" b="1" smtClean="0">
                <a:latin typeface="+mn-lt"/>
              </a:rPr>
              <a:pPr marL="0" marR="0" indent="0" algn="r" defTabSz="54839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ja-JP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メイリオ" panose="020B0604030504040204" pitchFamily="50" charset="-128"/>
              <a:cs typeface="メイリオ" panose="020B0604030504040204" pitchFamily="50" charset="-128"/>
              <a:sym typeface="ヒラギノ角ゴ ProN W3"/>
            </a:endParaRPr>
          </a:p>
        </p:txBody>
      </p:sp>
      <p:sp>
        <p:nvSpPr>
          <p:cNvPr id="9" name="コンテンツ プレースホルダー 2"/>
          <p:cNvSpPr>
            <a:spLocks noGrp="1"/>
          </p:cNvSpPr>
          <p:nvPr userDrawn="1">
            <p:ph sz="quarter" idx="10" hasCustomPrompt="1"/>
          </p:nvPr>
        </p:nvSpPr>
        <p:spPr>
          <a:xfrm>
            <a:off x="334965" y="1028859"/>
            <a:ext cx="11522073" cy="51612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defRPr sz="1867" baseline="0">
                <a:latin typeface="+mn-lt"/>
                <a:ea typeface="+mn-ea"/>
              </a:defRPr>
            </a:lvl1pPr>
            <a:lvl2pPr marL="360018" indent="-240012">
              <a:lnSpc>
                <a:spcPct val="100000"/>
              </a:lnSpc>
              <a:spcAft>
                <a:spcPts val="800"/>
              </a:spcAft>
              <a:defRPr sz="1600" baseline="0">
                <a:latin typeface="+mn-ea"/>
                <a:ea typeface="+mn-ea"/>
              </a:defRPr>
            </a:lvl2pPr>
            <a:lvl3pPr marL="720036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3pPr>
            <a:lvl4pPr marL="1080054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4pPr>
            <a:lvl5pPr marL="1440072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5pPr>
            <a:lvl6pPr marL="1800090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6pPr>
            <a:lvl7pPr marL="2160108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7pPr>
            <a:lvl8pPr marL="2520126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8pPr>
            <a:lvl9pPr marL="2880144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9pPr>
          </a:lstStyle>
          <a:p>
            <a:pPr lvl="0"/>
            <a:r>
              <a:rPr kumimoji="1" lang="en-US" altLang="ja-JP" dirty="0"/>
              <a:t>Click to add object</a:t>
            </a:r>
            <a:endParaRPr kumimoji="1" lang="ja-JP" altLang="en-US" dirty="0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43714FD7-6AD5-1B4C-95BA-BB0FB7D2AE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6966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3739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g_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 hasCustomPrompt="1"/>
          </p:nvPr>
        </p:nvSpPr>
        <p:spPr>
          <a:xfrm>
            <a:off x="334964" y="324000"/>
            <a:ext cx="11522074" cy="53966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altLang="ja-JP" dirty="0"/>
              <a:t>Click to add title</a:t>
            </a:r>
            <a:endParaRPr dirty="0"/>
          </a:p>
        </p:txBody>
      </p:sp>
      <p:sp>
        <p:nvSpPr>
          <p:cNvPr id="12" name="テキスト ボックス 11"/>
          <p:cNvSpPr txBox="1"/>
          <p:nvPr userDrawn="1"/>
        </p:nvSpPr>
        <p:spPr>
          <a:xfrm>
            <a:off x="11104119" y="6377806"/>
            <a:ext cx="764398" cy="280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4" tIns="47624" rIns="47624" bIns="47624" numCol="1" spcCol="38100" rtlCol="0" anchor="ctr">
            <a:spAutoFit/>
          </a:bodyPr>
          <a:lstStyle/>
          <a:p>
            <a:pPr marL="0" marR="0" indent="0" algn="r" defTabSz="5483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altLang="ja-JP" sz="1200" b="1" smtClean="0">
                <a:latin typeface="+mn-lt"/>
              </a:rPr>
              <a:pPr marL="0" marR="0" indent="0" algn="r" defTabSz="54839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ja-JP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メイリオ" panose="020B0604030504040204" pitchFamily="50" charset="-128"/>
              <a:cs typeface="メイリオ" panose="020B0604030504040204" pitchFamily="50" charset="-128"/>
              <a:sym typeface="ヒラギノ角ゴ ProN W3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sz="quarter" idx="10" hasCustomPrompt="1"/>
          </p:nvPr>
        </p:nvSpPr>
        <p:spPr>
          <a:xfrm>
            <a:off x="334964" y="1028859"/>
            <a:ext cx="11522074" cy="51612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defRPr sz="1867" baseline="0">
                <a:latin typeface="+mn-lt"/>
                <a:ea typeface="+mn-ea"/>
              </a:defRPr>
            </a:lvl1pPr>
            <a:lvl2pPr marL="360018" indent="-240012">
              <a:lnSpc>
                <a:spcPct val="100000"/>
              </a:lnSpc>
              <a:spcAft>
                <a:spcPts val="800"/>
              </a:spcAft>
              <a:defRPr sz="1600" baseline="0">
                <a:latin typeface="+mn-ea"/>
                <a:ea typeface="+mn-ea"/>
              </a:defRPr>
            </a:lvl2pPr>
            <a:lvl3pPr marL="720036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3pPr>
            <a:lvl4pPr marL="1080054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4pPr>
            <a:lvl5pPr marL="1440072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5pPr>
            <a:lvl6pPr marL="1800090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6pPr>
            <a:lvl7pPr marL="2160108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7pPr>
            <a:lvl8pPr marL="2520126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8pPr>
            <a:lvl9pPr marL="2880144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9pPr>
          </a:lstStyle>
          <a:p>
            <a:pPr lvl="0"/>
            <a:r>
              <a:rPr kumimoji="1" lang="en-US" altLang="ja-JP" dirty="0"/>
              <a:t>Click to add object</a:t>
            </a:r>
            <a:endParaRPr kumimoji="1" lang="ja-JP" altLang="en-US" dirty="0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43714FD7-6AD5-1B4C-95BA-BB0FB7D2AE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6966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336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g_r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 hasCustomPrompt="1"/>
          </p:nvPr>
        </p:nvSpPr>
        <p:spPr>
          <a:xfrm>
            <a:off x="334963" y="321684"/>
            <a:ext cx="11522075" cy="5396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</a:defRPr>
            </a:lvl1pPr>
          </a:lstStyle>
          <a:p>
            <a:r>
              <a:rPr lang="en-US" altLang="ja-JP" dirty="0"/>
              <a:t>Click to add title</a:t>
            </a:r>
            <a:endParaRPr dirty="0"/>
          </a:p>
        </p:txBody>
      </p:sp>
      <p:sp>
        <p:nvSpPr>
          <p:cNvPr id="12" name="テキスト ボックス 11"/>
          <p:cNvSpPr txBox="1"/>
          <p:nvPr userDrawn="1"/>
        </p:nvSpPr>
        <p:spPr>
          <a:xfrm>
            <a:off x="11104119" y="6377806"/>
            <a:ext cx="764398" cy="280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4" tIns="47624" rIns="47624" bIns="47624" numCol="1" spcCol="38100" rtlCol="0" anchor="ctr">
            <a:spAutoFit/>
          </a:bodyPr>
          <a:lstStyle/>
          <a:p>
            <a:pPr marL="0" marR="0" indent="0" algn="r" defTabSz="5483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altLang="ja-JP" sz="1200" b="1" smtClean="0">
                <a:solidFill>
                  <a:schemeClr val="tx1"/>
                </a:solidFill>
                <a:latin typeface="+mn-lt"/>
              </a:rPr>
              <a:pPr marL="0" marR="0" indent="0" algn="r" defTabSz="54839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ja-JP" altLang="en-US" sz="1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メイリオ" panose="020B0604030504040204" pitchFamily="50" charset="-128"/>
              <a:cs typeface="メイリオ" panose="020B0604030504040204" pitchFamily="50" charset="-128"/>
              <a:sym typeface="ヒラギノ角ゴ ProN W3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sz="quarter" idx="10" hasCustomPrompt="1"/>
          </p:nvPr>
        </p:nvSpPr>
        <p:spPr>
          <a:xfrm>
            <a:off x="334963" y="1028859"/>
            <a:ext cx="11533553" cy="51612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defRPr sz="1867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 marL="360018" indent="-240012">
              <a:lnSpc>
                <a:spcPct val="100000"/>
              </a:lnSpc>
              <a:spcAft>
                <a:spcPts val="800"/>
              </a:spcAft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2pPr>
            <a:lvl3pPr marL="720036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3pPr>
            <a:lvl4pPr marL="1080054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4pPr>
            <a:lvl5pPr marL="1440072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5pPr>
            <a:lvl6pPr marL="1800090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6pPr>
            <a:lvl7pPr marL="2160108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7pPr>
            <a:lvl8pPr marL="2520126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8pPr>
            <a:lvl9pPr marL="2880144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9pPr>
          </a:lstStyle>
          <a:p>
            <a:pPr lvl="0"/>
            <a:r>
              <a:rPr kumimoji="1" lang="en-US" altLang="ja-JP" dirty="0"/>
              <a:t>Click to add object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1408" y="6452051"/>
            <a:ext cx="1047750" cy="127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82B00-2742-9246-93A9-69359E0EAF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3" y="636966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66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full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pic" idx="13" hasCustomPrompt="1"/>
          </p:nvPr>
        </p:nvSpPr>
        <p:spPr>
          <a:xfrm>
            <a:off x="1" y="0"/>
            <a:ext cx="12193587" cy="6858000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algn="ctr">
              <a:defRPr b="1"/>
            </a:lvl1pPr>
          </a:lstStyle>
          <a:p>
            <a:r>
              <a:rPr lang="en-US" altLang="ja-JP" dirty="0"/>
              <a:t>Click icon to add full image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55459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ack-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7C0AEEE-698E-F348-89FD-E33AED85B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794" y="2843942"/>
            <a:ext cx="3048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982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ack-cover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F90AA9F3-25D2-9D4A-8350-BF8D3E2B0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794" y="2843942"/>
            <a:ext cx="3048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6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6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9107851" y="6309320"/>
            <a:ext cx="2844800" cy="365126"/>
          </a:xfrm>
          <a:prstGeom prst="rect">
            <a:avLst/>
          </a:prstGeom>
        </p:spPr>
        <p:txBody>
          <a:bodyPr/>
          <a:lstStyle>
            <a:lvl1pPr algn="r">
              <a:defRPr sz="1467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C90142C-BBCC-42ED-841D-E795FB8A7B9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191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80000" y="252001"/>
            <a:ext cx="11232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799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/>
              <a:t>スライド見出し</a:t>
            </a:r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11451457" y="6387149"/>
            <a:ext cx="356147" cy="26159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91420" tIns="45711" rIns="91420" bIns="45711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1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1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34964" y="324000"/>
            <a:ext cx="11522074" cy="53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rPr lang="en-US" dirty="0"/>
              <a:t>Title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64" r:id="rId3"/>
    <p:sldLayoutId id="2147483665" r:id="rId4"/>
    <p:sldLayoutId id="2147483660" r:id="rId5"/>
    <p:sldLayoutId id="2147483667" r:id="rId6"/>
    <p:sldLayoutId id="2147483666" r:id="rId7"/>
    <p:sldLayoutId id="2147483668" r:id="rId8"/>
    <p:sldLayoutId id="2147483669" r:id="rId9"/>
    <p:sldLayoutId id="2147483670" r:id="rId10"/>
  </p:sldLayoutIdLst>
  <p:transition spd="med"/>
  <p:hf hdr="0" ftr="0" dt="0"/>
  <p:txStyles>
    <p:titleStyle>
      <a:lvl1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メイリオ"/>
        </a:defRPr>
      </a:lvl1pPr>
      <a:lvl2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2pPr>
      <a:lvl3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3pPr>
      <a:lvl4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4pPr>
      <a:lvl5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5pPr>
      <a:lvl6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6pPr>
      <a:lvl7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7pPr>
      <a:lvl8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8pPr>
      <a:lvl9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9pPr>
    </p:titleStyle>
    <p:bodyStyle>
      <a:lvl1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1pPr>
      <a:lvl2pPr marL="464374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2pPr>
      <a:lvl3pPr marL="631073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3pPr>
      <a:lvl4pPr marL="797772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4pPr>
      <a:lvl5pPr marL="964470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5pPr>
      <a:lvl6pPr marL="1131169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6pPr>
      <a:lvl7pPr marL="1297868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7pPr>
      <a:lvl8pPr marL="1464566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8pPr>
      <a:lvl9pPr marL="1631265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9pPr>
    </p:bodyStyle>
    <p:otherStyle>
      <a:lvl1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1pPr>
      <a:lvl2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2pPr>
      <a:lvl3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3pPr>
      <a:lvl4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4pPr>
      <a:lvl5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5pPr>
      <a:lvl6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6pPr>
      <a:lvl7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7pPr>
      <a:lvl8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8pPr>
      <a:lvl9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8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38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7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12" Type="http://schemas.openxmlformats.org/officeDocument/2006/relationships/image" Target="../media/image42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11" Type="http://schemas.openxmlformats.org/officeDocument/2006/relationships/image" Target="../media/image15.tiff"/><Relationship Id="rId5" Type="http://schemas.openxmlformats.org/officeDocument/2006/relationships/image" Target="../media/image36.png"/><Relationship Id="rId10" Type="http://schemas.openxmlformats.org/officeDocument/2006/relationships/image" Target="../media/image41.tiff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0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5.tif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A21C-B96A-3A4A-9DFE-8B5AFC56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Program</a:t>
            </a:r>
            <a:br>
              <a:rPr lang="en-US" dirty="0"/>
            </a:br>
            <a:r>
              <a:rPr lang="en-US" dirty="0"/>
              <a:t>Semantic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FEED1-B2CE-304E-9C80-D2775CD18AC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80000" y="3107530"/>
            <a:ext cx="8032102" cy="184724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ja-JP" dirty="0"/>
              <a:t>July 24, 2019</a:t>
            </a:r>
          </a:p>
          <a:p>
            <a:pPr>
              <a:spcAft>
                <a:spcPts val="600"/>
              </a:spcAft>
            </a:pPr>
            <a:r>
              <a:rPr lang="ja-JP" altLang="en-US"/>
              <a:t>中澤</a:t>
            </a:r>
            <a:r>
              <a:rPr lang="en-US" altLang="ja-JP" dirty="0"/>
              <a:t> </a:t>
            </a:r>
            <a:r>
              <a:rPr lang="ja-JP" altLang="en-US"/>
              <a:t>満</a:t>
            </a:r>
            <a:r>
              <a:rPr lang="en-US" altLang="ja-JP" dirty="0"/>
              <a:t> (Mitsuru Nakazawa) Ph.D.</a:t>
            </a:r>
          </a:p>
          <a:p>
            <a:pPr>
              <a:spcAft>
                <a:spcPts val="600"/>
              </a:spcAft>
            </a:pPr>
            <a:r>
              <a:rPr lang="en-US" altLang="ja-JP" dirty="0"/>
              <a:t>Rakuten Institute of Technology Tokyo</a:t>
            </a:r>
            <a:br>
              <a:rPr lang="en-US" altLang="ja-JP" dirty="0"/>
            </a:br>
            <a:r>
              <a:rPr lang="en-US" altLang="ja-JP" dirty="0"/>
              <a:t>Rakuten, Inc.</a:t>
            </a:r>
            <a:endParaRPr lang="ja-JP" alt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2221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628-050D-194C-AAB4-F0205C24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A42D3-F778-524E-B3A7-C50381660C41}"/>
              </a:ext>
            </a:extLst>
          </p:cNvPr>
          <p:cNvSpPr txBox="1"/>
          <p:nvPr/>
        </p:nvSpPr>
        <p:spPr>
          <a:xfrm>
            <a:off x="550965" y="4825788"/>
            <a:ext cx="8586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 system </a:t>
            </a:r>
            <a:r>
              <a:rPr lang="fr-FR" dirty="0" err="1"/>
              <a:t>improvement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Use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to </a:t>
            </a:r>
            <a:r>
              <a:rPr lang="fr-FR" dirty="0" err="1"/>
              <a:t>merge</a:t>
            </a:r>
            <a:r>
              <a:rPr lang="fr-FR" dirty="0"/>
              <a:t> close articles and / or </a:t>
            </a:r>
            <a:r>
              <a:rPr lang="fr-FR" dirty="0" err="1"/>
              <a:t>improve</a:t>
            </a:r>
            <a:r>
              <a:rPr lang="fr-FR" dirty="0"/>
              <a:t>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Adapt</a:t>
            </a:r>
            <a:r>
              <a:rPr lang="fr-FR" dirty="0"/>
              <a:t> training pipeline to </a:t>
            </a:r>
            <a:r>
              <a:rPr lang="fr-FR" dirty="0" err="1"/>
              <a:t>generalize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to new magazines type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e.g</a:t>
            </a:r>
            <a:r>
              <a:rPr lang="fr-FR" dirty="0"/>
              <a:t>. by </a:t>
            </a:r>
            <a:r>
              <a:rPr lang="fr-FR" dirty="0" err="1"/>
              <a:t>crawling</a:t>
            </a:r>
            <a:r>
              <a:rPr lang="fr-FR" dirty="0"/>
              <a:t> web pages to </a:t>
            </a:r>
            <a:r>
              <a:rPr lang="fr-FR" dirty="0" err="1"/>
              <a:t>generate</a:t>
            </a:r>
            <a:r>
              <a:rPr lang="fr-FR" dirty="0"/>
              <a:t> more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Adapt</a:t>
            </a:r>
            <a:r>
              <a:rPr lang="fr-FR" dirty="0"/>
              <a:t> pipeline for </a:t>
            </a:r>
            <a:r>
              <a:rPr lang="fr-FR" dirty="0" err="1"/>
              <a:t>other</a:t>
            </a:r>
            <a:r>
              <a:rPr lang="fr-FR" dirty="0"/>
              <a:t> clients if </a:t>
            </a:r>
            <a:r>
              <a:rPr lang="fr-FR" dirty="0" err="1"/>
              <a:t>necessary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Patent the </a:t>
            </a:r>
            <a:r>
              <a:rPr lang="fr-FR" dirty="0" err="1"/>
              <a:t>idea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52FCA-D92C-D347-A95D-E7D9D5407D8B}"/>
              </a:ext>
            </a:extLst>
          </p:cNvPr>
          <p:cNvSpPr txBox="1"/>
          <p:nvPr/>
        </p:nvSpPr>
        <p:spPr>
          <a:xfrm>
            <a:off x="442964" y="1724421"/>
            <a:ext cx="65674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﻿To adapt pipeline for PwC magazines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 title detection: we take advantage of multimodal inputs</a:t>
            </a:r>
            <a:br>
              <a:rPr lang="en-US" dirty="0"/>
            </a:br>
            <a:r>
              <a:rPr lang="en-US" dirty="0"/>
              <a:t>(PDF can be parsed as XML or converted to JPEG)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output to have the best display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on PwC magazines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ECAFFFC1-1B9B-A441-9A9D-0A91C887B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206" y="1813851"/>
            <a:ext cx="2585709" cy="194117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9D41FA5-096F-774B-9116-8FF55E3CC1E6}"/>
              </a:ext>
            </a:extLst>
          </p:cNvPr>
          <p:cNvGrpSpPr/>
          <p:nvPr/>
        </p:nvGrpSpPr>
        <p:grpSpPr>
          <a:xfrm>
            <a:off x="334964" y="1131164"/>
            <a:ext cx="11593253" cy="471869"/>
            <a:chOff x="333711" y="1094764"/>
            <a:chExt cx="11593253" cy="47186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DF6559-6E7F-1840-B374-CF7109CAB58F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From Aug. to Oct.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8C2C17-7A66-ED49-B02A-A2BC8AA7CE41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AE3628-1A32-CE41-A5F6-5ADA84358818}"/>
              </a:ext>
            </a:extLst>
          </p:cNvPr>
          <p:cNvGrpSpPr/>
          <p:nvPr/>
        </p:nvGrpSpPr>
        <p:grpSpPr>
          <a:xfrm>
            <a:off x="334964" y="4253939"/>
            <a:ext cx="11593253" cy="471869"/>
            <a:chOff x="333711" y="1094764"/>
            <a:chExt cx="11593253" cy="4718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447F2B-72A0-E946-90C9-A329F0436844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From Nov. to Jan.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AC11F0-F26E-B246-B231-09F01BA1A4BA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52737ED-F5CF-224D-BE19-54186CE1E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356" y="1641851"/>
            <a:ext cx="4951644" cy="2485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E29491-FF7A-E74F-B2A6-80CACAA67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888" y="5221036"/>
            <a:ext cx="1033377" cy="10333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881CE7-680B-D345-AE6E-4EDFF3236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960" y="5221035"/>
            <a:ext cx="1949770" cy="10333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3051FF9-1F7F-614E-BD80-F04F294048AA}"/>
              </a:ext>
            </a:extLst>
          </p:cNvPr>
          <p:cNvSpPr txBox="1"/>
          <p:nvPr/>
        </p:nvSpPr>
        <p:spPr>
          <a:xfrm>
            <a:off x="7557881" y="235284"/>
            <a:ext cx="2486578" cy="64633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 err="1"/>
              <a:t>Aloïs</a:t>
            </a:r>
            <a:r>
              <a:rPr kumimoji="1" lang="en-US" dirty="0"/>
              <a:t> de La </a:t>
            </a:r>
            <a:r>
              <a:rPr kumimoji="1" lang="en-US" dirty="0" err="1"/>
              <a:t>Comble</a:t>
            </a:r>
            <a:endParaRPr kumimoji="1"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/>
              <a:t>Ken </a:t>
            </a:r>
            <a:r>
              <a:rPr kumimoji="1" lang="en-US" dirty="0" err="1"/>
              <a:t>Prepin</a:t>
            </a:r>
            <a:endParaRPr kumimoji="1" lang="en-US" dirty="0"/>
          </a:p>
        </p:txBody>
      </p:sp>
      <p:pic>
        <p:nvPicPr>
          <p:cNvPr id="28" name="Content Placeholder 1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C8DCD84-FF79-194F-AF5B-19FBE46E9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52" y="188106"/>
            <a:ext cx="720000" cy="720000"/>
          </a:xfrm>
          <a:prstGeom prst="rect">
            <a:avLst/>
          </a:prstGeom>
        </p:spPr>
      </p:pic>
      <p:pic>
        <p:nvPicPr>
          <p:cNvPr id="29" name="Picture 2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0622308-CFE3-324B-8BBB-8FE2C30E0E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" t="2693" r="5975" b="26703"/>
          <a:stretch/>
        </p:blipFill>
        <p:spPr>
          <a:xfrm>
            <a:off x="11012845" y="18810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021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1D864-CCC2-104A-9ED2-39344523D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sz="5400" dirty="0">
                <a:latin typeface="Rakuten Global B" pitchFamily="2" charset="77"/>
              </a:rPr>
              <a:t>3. Graph Digitalization</a:t>
            </a:r>
          </a:p>
          <a:p>
            <a:pPr algn="ctr"/>
            <a:r>
              <a:rPr lang="en-US" sz="5400" dirty="0">
                <a:latin typeface="Rakuten Global B" pitchFamily="2" charset="77"/>
              </a:rPr>
              <a:t>for Financial Data</a:t>
            </a:r>
          </a:p>
          <a:p>
            <a:pPr algn="ctr"/>
            <a:r>
              <a:rPr lang="en-US" sz="3600" dirty="0">
                <a:latin typeface="Rakuten Global B" pitchFamily="2" charset="77"/>
              </a:rPr>
              <a:t>w/ SECB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B38B15-338E-A240-B4DB-85BAC9242C78}"/>
              </a:ext>
            </a:extLst>
          </p:cNvPr>
          <p:cNvGrpSpPr/>
          <p:nvPr/>
        </p:nvGrpSpPr>
        <p:grpSpPr>
          <a:xfrm>
            <a:off x="273865" y="264218"/>
            <a:ext cx="2580372" cy="584775"/>
            <a:chOff x="6335031" y="2439223"/>
            <a:chExt cx="2580372" cy="5847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869E63-E61B-414C-B07B-A15A8650FAC7}"/>
                </a:ext>
              </a:extLst>
            </p:cNvPr>
            <p:cNvSpPr/>
            <p:nvPr/>
          </p:nvSpPr>
          <p:spPr>
            <a:xfrm>
              <a:off x="6888886" y="2439223"/>
              <a:ext cx="20265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Rakuten Global B" pitchFamily="2" charset="77"/>
                </a:rPr>
                <a:t>Document Image</a:t>
              </a:r>
              <a:br>
                <a:rPr lang="en-US" sz="1600" dirty="0">
                  <a:latin typeface="Rakuten Global B" pitchFamily="2" charset="77"/>
                </a:rPr>
              </a:br>
              <a:r>
                <a:rPr lang="en-US" sz="1600" dirty="0">
                  <a:latin typeface="Rakuten Global B" pitchFamily="2" charset="77"/>
                </a:rPr>
                <a:t>Understanding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6DA66F9-D8FF-D946-9BBD-FEB5BD6A5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2453705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0CBA50-3E56-014B-8F60-DAF4CB69D93D}"/>
              </a:ext>
            </a:extLst>
          </p:cNvPr>
          <p:cNvGrpSpPr/>
          <p:nvPr/>
        </p:nvGrpSpPr>
        <p:grpSpPr>
          <a:xfrm>
            <a:off x="3031376" y="280719"/>
            <a:ext cx="2746053" cy="540000"/>
            <a:chOff x="6335031" y="3594296"/>
            <a:chExt cx="2746053" cy="540000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62E57404-ACD5-4547-8569-0F5BD002D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3594296"/>
              <a:ext cx="540000" cy="5400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259315-C229-1343-ADCC-39AF4897D737}"/>
                </a:ext>
              </a:extLst>
            </p:cNvPr>
            <p:cNvSpPr/>
            <p:nvPr/>
          </p:nvSpPr>
          <p:spPr>
            <a:xfrm>
              <a:off x="6875031" y="3679630"/>
              <a:ext cx="220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Rakuten Global B" pitchFamily="2" charset="77"/>
                </a:rPr>
                <a:t>Business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738542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628-050D-194C-AAB4-F0205C243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24000"/>
            <a:ext cx="3665536" cy="539667"/>
          </a:xfrm>
        </p:spPr>
        <p:txBody>
          <a:bodyPr/>
          <a:lstStyle/>
          <a:p>
            <a:r>
              <a:rPr lang="en-US" dirty="0">
                <a:latin typeface="Rakuten Global B" pitchFamily="2" charset="77"/>
              </a:rPr>
              <a:t>Graph Digitalization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55C4F-7ECC-104A-990F-1BBCC4EAA329}"/>
              </a:ext>
            </a:extLst>
          </p:cNvPr>
          <p:cNvSpPr txBox="1"/>
          <p:nvPr/>
        </p:nvSpPr>
        <p:spPr>
          <a:xfrm>
            <a:off x="6979530" y="237181"/>
            <a:ext cx="3224024" cy="64633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dirty="0"/>
              <a:t>Mitsuru Nakazawa</a:t>
            </a:r>
          </a:p>
          <a:p>
            <a:r>
              <a:rPr lang="en-US" dirty="0"/>
              <a:t>Internship student (from Aug.)</a:t>
            </a:r>
            <a:endParaRPr kumimoji="1"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A42D3-F778-524E-B3A7-C50381660C41}"/>
              </a:ext>
            </a:extLst>
          </p:cNvPr>
          <p:cNvSpPr txBox="1"/>
          <p:nvPr/>
        </p:nvSpPr>
        <p:spPr>
          <a:xfrm>
            <a:off x="441710" y="1763192"/>
            <a:ext cx="5424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Rakuten Investment Management (RIM) is analyzing various graphs of financial data open to public in their investment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order to enhance RIM’s effective analysis, RIT will develop a digitalization tool for scanned images of these graphs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52FCA-D92C-D347-A95D-E7D9D5407D8B}"/>
              </a:ext>
            </a:extLst>
          </p:cNvPr>
          <p:cNvSpPr txBox="1"/>
          <p:nvPr/>
        </p:nvSpPr>
        <p:spPr>
          <a:xfrm>
            <a:off x="451336" y="5179966"/>
            <a:ext cx="6945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Reduce 250 hours / year and 10 times more after implemented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Strengthen research quality with quantitative accuracy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Embed into evolving RIM’s data &amp; AI driven investment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C731E-F84F-864F-A635-2493210E93F2}"/>
              </a:ext>
            </a:extLst>
          </p:cNvPr>
          <p:cNvSpPr txBox="1"/>
          <p:nvPr/>
        </p:nvSpPr>
        <p:spPr>
          <a:xfrm>
            <a:off x="8487584" y="5175657"/>
            <a:ext cx="3102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graph patterns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FFA8D-E53A-7C47-8FF5-B353698702A3}"/>
              </a:ext>
            </a:extLst>
          </p:cNvPr>
          <p:cNvGrpSpPr/>
          <p:nvPr/>
        </p:nvGrpSpPr>
        <p:grpSpPr>
          <a:xfrm>
            <a:off x="333711" y="1104113"/>
            <a:ext cx="11593253" cy="471869"/>
            <a:chOff x="333711" y="1094764"/>
            <a:chExt cx="11593253" cy="4718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85CCC6-F8AA-FC4C-A90A-29034F412E82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latin typeface="+mj-lt"/>
                </a:rPr>
                <a:t>    </a:t>
              </a: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Objective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09A232-3EB6-E144-B0E3-AC0C556FFCB4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9AFAB8-F3AE-794F-A4C6-5B99F97A77F1}"/>
              </a:ext>
            </a:extLst>
          </p:cNvPr>
          <p:cNvGrpSpPr/>
          <p:nvPr/>
        </p:nvGrpSpPr>
        <p:grpSpPr>
          <a:xfrm>
            <a:off x="333711" y="4613663"/>
            <a:ext cx="7741253" cy="471869"/>
            <a:chOff x="333711" y="1094764"/>
            <a:chExt cx="7741253" cy="47186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C8212B-3971-1941-9A13-660ECC6E3981}"/>
                </a:ext>
              </a:extLst>
            </p:cNvPr>
            <p:cNvSpPr/>
            <p:nvPr/>
          </p:nvSpPr>
          <p:spPr>
            <a:xfrm>
              <a:off x="334964" y="1094764"/>
              <a:ext cx="7740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Expected Benefits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A12005-3E22-E74F-A9B9-7E035CA796A5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5EBC15-DDB0-1242-B6F4-F497E0BC319F}"/>
              </a:ext>
            </a:extLst>
          </p:cNvPr>
          <p:cNvGrpSpPr/>
          <p:nvPr/>
        </p:nvGrpSpPr>
        <p:grpSpPr>
          <a:xfrm>
            <a:off x="8340196" y="4617532"/>
            <a:ext cx="3586768" cy="471869"/>
            <a:chOff x="333711" y="1094764"/>
            <a:chExt cx="3586768" cy="47186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DFFBAA-48A7-A746-B1E0-FD8B262592A2}"/>
                </a:ext>
              </a:extLst>
            </p:cNvPr>
            <p:cNvSpPr/>
            <p:nvPr/>
          </p:nvSpPr>
          <p:spPr>
            <a:xfrm>
              <a:off x="334964" y="1094764"/>
              <a:ext cx="3585515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KPIs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6B45C4-F47F-7546-8971-6CD3D19B909D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5E81F03A-8EF3-D04F-B778-E9CA41FB4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43" y="1770168"/>
            <a:ext cx="1926757" cy="193899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B974015-9D46-6C4D-8024-1F46194671C4}"/>
              </a:ext>
            </a:extLst>
          </p:cNvPr>
          <p:cNvGrpSpPr/>
          <p:nvPr/>
        </p:nvGrpSpPr>
        <p:grpSpPr>
          <a:xfrm>
            <a:off x="11045010" y="2316869"/>
            <a:ext cx="825562" cy="825562"/>
            <a:chOff x="11141993" y="2757303"/>
            <a:chExt cx="825562" cy="825562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C40E80A2-8521-B243-80AD-7C99EF858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1993" y="2757303"/>
              <a:ext cx="825562" cy="82556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7EAC7F-722F-2742-8C71-73EB90DDD56E}"/>
                </a:ext>
              </a:extLst>
            </p:cNvPr>
            <p:cNvSpPr txBox="1"/>
            <p:nvPr/>
          </p:nvSpPr>
          <p:spPr>
            <a:xfrm>
              <a:off x="11277294" y="3032607"/>
              <a:ext cx="554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sz="1400" dirty="0">
                  <a:solidFill>
                    <a:schemeClr val="bg1"/>
                  </a:solidFill>
                </a:rPr>
                <a:t>CSV</a:t>
              </a:r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7BE752C-23FF-7D4A-9F73-0B12C4FF1319}"/>
              </a:ext>
            </a:extLst>
          </p:cNvPr>
          <p:cNvSpPr/>
          <p:nvPr/>
        </p:nvSpPr>
        <p:spPr>
          <a:xfrm>
            <a:off x="7953538" y="2514713"/>
            <a:ext cx="437423" cy="45300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4ADA5C-CCC9-D247-8607-10E6DE49478B}"/>
              </a:ext>
            </a:extLst>
          </p:cNvPr>
          <p:cNvSpPr txBox="1"/>
          <p:nvPr/>
        </p:nvSpPr>
        <p:spPr>
          <a:xfrm>
            <a:off x="13476086" y="1622959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/>
              <a:t>Project</a:t>
            </a:r>
            <a:r>
              <a:rPr kumimoji="1" lang="ja-JP" altLang="en-US"/>
              <a:t>の難しさ：</a:t>
            </a:r>
            <a:endParaRPr kumimoji="1" lang="en-US" altLang="ja-JP" dirty="0"/>
          </a:p>
          <a:p>
            <a:r>
              <a:rPr lang="ja-JP" altLang="en-US"/>
              <a:t>いろいろなグラフを適切に理解すること</a:t>
            </a:r>
            <a:br>
              <a:rPr lang="en-US" altLang="ja-JP" dirty="0"/>
            </a:br>
            <a:r>
              <a:rPr lang="en-US" altLang="ja-JP" dirty="0"/>
              <a:t>Appendix</a:t>
            </a:r>
            <a:r>
              <a:rPr lang="ja-JP" altLang="en-US"/>
              <a:t>で例を用意</a:t>
            </a:r>
            <a:endParaRPr lang="en-US" altLang="ja-JP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46875296-45DE-8C49-859C-F9AF4CE92CDF}"/>
              </a:ext>
            </a:extLst>
          </p:cNvPr>
          <p:cNvSpPr/>
          <p:nvPr/>
        </p:nvSpPr>
        <p:spPr>
          <a:xfrm>
            <a:off x="10561521" y="2514713"/>
            <a:ext cx="437423" cy="453003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C51D3-FB80-6E40-9053-161A7B685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84" y="1773271"/>
            <a:ext cx="1926757" cy="1935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C9A8F9-CCB2-B04F-9D1A-82E8977D5AF8}"/>
              </a:ext>
            </a:extLst>
          </p:cNvPr>
          <p:cNvSpPr txBox="1"/>
          <p:nvPr/>
        </p:nvSpPr>
        <p:spPr>
          <a:xfrm>
            <a:off x="5899718" y="2567399"/>
            <a:ext cx="1843667" cy="369332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Scanned image</a:t>
            </a:r>
            <a:endParaRPr kumimoji="1"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599865-6A68-7244-9512-9D8FBAEC2AFE}"/>
              </a:ext>
            </a:extLst>
          </p:cNvPr>
          <p:cNvSpPr txBox="1"/>
          <p:nvPr/>
        </p:nvSpPr>
        <p:spPr>
          <a:xfrm>
            <a:off x="8733235" y="2562877"/>
            <a:ext cx="1492716" cy="369332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dirty="0"/>
              <a:t>Digitalization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E12DDAB-615D-7540-83FD-79C2EC8FE231}"/>
              </a:ext>
            </a:extLst>
          </p:cNvPr>
          <p:cNvSpPr/>
          <p:nvPr/>
        </p:nvSpPr>
        <p:spPr>
          <a:xfrm>
            <a:off x="816925" y="3870250"/>
            <a:ext cx="7670659" cy="46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sz="2000" b="1" dirty="0">
                <a:solidFill>
                  <a:schemeClr val="tx1"/>
                </a:solidFill>
              </a:rPr>
              <a:t> Difficulty</a:t>
            </a:r>
            <a:r>
              <a:rPr lang="en-US" sz="2000" b="1" dirty="0">
                <a:solidFill>
                  <a:schemeClr val="tx1"/>
                </a:solidFill>
              </a:rPr>
              <a:t>: </a:t>
            </a:r>
            <a:r>
              <a:rPr lang="en-US" sz="2000" dirty="0">
                <a:solidFill>
                  <a:schemeClr val="tx1"/>
                </a:solidFill>
              </a:rPr>
              <a:t>Understand various kinds of graphs like human beings</a:t>
            </a:r>
            <a:endParaRPr kumimoji="1" lang="en-US" sz="2000" dirty="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3F3F16E-AF22-0441-9406-C894C224F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443" y="200347"/>
            <a:ext cx="720000" cy="7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652FEF-8537-2B4E-A183-630D29EFB505}"/>
              </a:ext>
            </a:extLst>
          </p:cNvPr>
          <p:cNvSpPr/>
          <p:nvPr/>
        </p:nvSpPr>
        <p:spPr>
          <a:xfrm>
            <a:off x="11123866" y="203963"/>
            <a:ext cx="720000" cy="72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Coming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soon</a:t>
            </a:r>
            <a:endParaRPr kumimoji="1"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47124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628-050D-194C-AAB4-F0205C24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A42D3-F778-524E-B3A7-C50381660C41}"/>
              </a:ext>
            </a:extLst>
          </p:cNvPr>
          <p:cNvSpPr txBox="1"/>
          <p:nvPr/>
        </p:nvSpPr>
        <p:spPr>
          <a:xfrm>
            <a:off x="550964" y="4065342"/>
            <a:ext cx="8441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Evaluation &amp; Get feedback from SECB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Try deep learning approach with synthesized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Paper writing in case we get good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52FCA-D92C-D347-A95D-E7D9D5407D8B}"/>
              </a:ext>
            </a:extLst>
          </p:cNvPr>
          <p:cNvSpPr txBox="1"/>
          <p:nvPr/>
        </p:nvSpPr>
        <p:spPr>
          <a:xfrm>
            <a:off x="550964" y="1681288"/>
            <a:ext cx="6697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Goal setting with SECB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Try non-deep learning approach (as baseline)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Manual annotation for evaluation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D41FA5-096F-774B-9116-8FF55E3CC1E6}"/>
              </a:ext>
            </a:extLst>
          </p:cNvPr>
          <p:cNvGrpSpPr/>
          <p:nvPr/>
        </p:nvGrpSpPr>
        <p:grpSpPr>
          <a:xfrm>
            <a:off x="334964" y="1131164"/>
            <a:ext cx="11593253" cy="471869"/>
            <a:chOff x="333711" y="1094764"/>
            <a:chExt cx="11593253" cy="47186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DF6559-6E7F-1840-B374-CF7109CAB58F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From Aug. to Oct.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8C2C17-7A66-ED49-B02A-A2BC8AA7CE41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AE3628-1A32-CE41-A5F6-5ADA84358818}"/>
              </a:ext>
            </a:extLst>
          </p:cNvPr>
          <p:cNvGrpSpPr/>
          <p:nvPr/>
        </p:nvGrpSpPr>
        <p:grpSpPr>
          <a:xfrm>
            <a:off x="334964" y="3539562"/>
            <a:ext cx="11593253" cy="471869"/>
            <a:chOff x="333711" y="1094764"/>
            <a:chExt cx="11593253" cy="4718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447F2B-72A0-E946-90C9-A329F0436844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From Nov. to Jan.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AC11F0-F26E-B246-B231-09F01BA1A4BA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3033FB-14C6-B246-8098-9F81FD5A0D73}"/>
              </a:ext>
            </a:extLst>
          </p:cNvPr>
          <p:cNvSpPr txBox="1"/>
          <p:nvPr/>
        </p:nvSpPr>
        <p:spPr>
          <a:xfrm>
            <a:off x="6979530" y="237181"/>
            <a:ext cx="3224024" cy="64633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dirty="0"/>
              <a:t>Mitsuru Nakazawa</a:t>
            </a:r>
          </a:p>
          <a:p>
            <a:r>
              <a:rPr lang="en-US" dirty="0"/>
              <a:t>Internship student (from Aug.)</a:t>
            </a:r>
            <a:endParaRPr kumimoji="1"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D5C702-BE7D-D149-A1B4-1D57A5FF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443" y="200347"/>
            <a:ext cx="720000" cy="7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218FF72-9EB5-574D-90AE-369C9F155F5D}"/>
              </a:ext>
            </a:extLst>
          </p:cNvPr>
          <p:cNvSpPr/>
          <p:nvPr/>
        </p:nvSpPr>
        <p:spPr>
          <a:xfrm>
            <a:off x="11123866" y="203963"/>
            <a:ext cx="720000" cy="72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Coming</a:t>
            </a: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soon</a:t>
            </a:r>
            <a:endParaRPr kumimoji="1"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612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1D864-CCC2-104A-9ED2-39344523D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sz="5400" dirty="0">
                <a:latin typeface="Rakuten Global B" pitchFamily="2" charset="77"/>
              </a:rPr>
              <a:t>4. Video Summarization</a:t>
            </a:r>
          </a:p>
          <a:p>
            <a:pPr algn="ctr"/>
            <a:r>
              <a:rPr lang="en-US" sz="3600" dirty="0">
                <a:latin typeface="Rakuten Global B" pitchFamily="2" charset="77"/>
              </a:rPr>
              <a:t>w/ Chubu Univ.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DD611-243B-C042-A207-3A74FB01AFA3}"/>
              </a:ext>
            </a:extLst>
          </p:cNvPr>
          <p:cNvGrpSpPr/>
          <p:nvPr/>
        </p:nvGrpSpPr>
        <p:grpSpPr>
          <a:xfrm>
            <a:off x="433526" y="258896"/>
            <a:ext cx="2413781" cy="584775"/>
            <a:chOff x="6335031" y="1558798"/>
            <a:chExt cx="2413781" cy="5847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FBCD90-5A29-B342-9D2B-AEA678862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1581186"/>
              <a:ext cx="540000" cy="540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74BF3D-B440-FF46-9F6A-5A2D584E637B}"/>
                </a:ext>
              </a:extLst>
            </p:cNvPr>
            <p:cNvSpPr/>
            <p:nvPr/>
          </p:nvSpPr>
          <p:spPr>
            <a:xfrm>
              <a:off x="6937098" y="1558798"/>
              <a:ext cx="18117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Rakuten Global B" pitchFamily="2" charset="77"/>
                </a:rPr>
                <a:t>Video</a:t>
              </a:r>
              <a:br>
                <a:rPr lang="en-US" sz="1600" dirty="0">
                  <a:latin typeface="Rakuten Global B" pitchFamily="2" charset="77"/>
                </a:rPr>
              </a:br>
              <a:r>
                <a:rPr lang="en-US" sz="1600" dirty="0">
                  <a:latin typeface="Rakuten Global B" pitchFamily="2" charset="77"/>
                </a:rPr>
                <a:t>Understanding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20C137-6695-F14F-91C5-54D9A1DD93C9}"/>
              </a:ext>
            </a:extLst>
          </p:cNvPr>
          <p:cNvGrpSpPr/>
          <p:nvPr/>
        </p:nvGrpSpPr>
        <p:grpSpPr>
          <a:xfrm>
            <a:off x="2909374" y="258896"/>
            <a:ext cx="2864675" cy="540000"/>
            <a:chOff x="6335031" y="4441431"/>
            <a:chExt cx="2864675" cy="540000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152FDC3C-4B76-5E43-ACE2-DEE26A1D7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4441431"/>
              <a:ext cx="540000" cy="540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C66A651-2D44-CD4A-92B9-8FB5F77ADDBF}"/>
                </a:ext>
              </a:extLst>
            </p:cNvPr>
            <p:cNvSpPr/>
            <p:nvPr/>
          </p:nvSpPr>
          <p:spPr>
            <a:xfrm>
              <a:off x="6875031" y="4526765"/>
              <a:ext cx="23246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Rakuten Global B" pitchFamily="2" charset="77"/>
                </a:rPr>
                <a:t>Academic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6496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628-050D-194C-AAB4-F0205C24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kuten Global B" pitchFamily="2" charset="77"/>
              </a:rPr>
              <a:t>Video Summarization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55C4F-7ECC-104A-990F-1BBCC4EAA329}"/>
              </a:ext>
            </a:extLst>
          </p:cNvPr>
          <p:cNvSpPr txBox="1"/>
          <p:nvPr/>
        </p:nvSpPr>
        <p:spPr>
          <a:xfrm>
            <a:off x="6897542" y="132168"/>
            <a:ext cx="2371162" cy="923330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/>
              <a:t>Mitsuru Nakazawa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 err="1"/>
              <a:t>Yeongnam</a:t>
            </a:r>
            <a:r>
              <a:rPr kumimoji="1" lang="en-US" dirty="0"/>
              <a:t> </a:t>
            </a:r>
            <a:r>
              <a:rPr kumimoji="1" lang="en-US" dirty="0" err="1"/>
              <a:t>Chae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Chubu University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52FCA-D92C-D347-A95D-E7D9D5407D8B}"/>
              </a:ext>
            </a:extLst>
          </p:cNvPr>
          <p:cNvSpPr txBox="1"/>
          <p:nvPr/>
        </p:nvSpPr>
        <p:spPr>
          <a:xfrm>
            <a:off x="451336" y="5334359"/>
            <a:ext cx="686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Ready for future potential business using Video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Superframe technology can be utilized for any video analysis</a:t>
            </a:r>
            <a:br>
              <a:rPr lang="en-US" dirty="0"/>
            </a:br>
            <a:r>
              <a:rPr lang="en-US" dirty="0"/>
              <a:t>to shorten processing 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C731E-F84F-864F-A635-2493210E93F2}"/>
              </a:ext>
            </a:extLst>
          </p:cNvPr>
          <p:cNvSpPr txBox="1"/>
          <p:nvPr/>
        </p:nvSpPr>
        <p:spPr>
          <a:xfrm>
            <a:off x="8487584" y="5330050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/>
              <a:t># of Papers </a:t>
            </a:r>
            <a:r>
              <a:rPr lang="en-US" dirty="0"/>
              <a:t>/ Patents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of </a:t>
            </a:r>
            <a:r>
              <a:rPr lang="en-US" dirty="0" err="1"/>
              <a:t>Yokoten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FFA8D-E53A-7C47-8FF5-B353698702A3}"/>
              </a:ext>
            </a:extLst>
          </p:cNvPr>
          <p:cNvGrpSpPr/>
          <p:nvPr/>
        </p:nvGrpSpPr>
        <p:grpSpPr>
          <a:xfrm>
            <a:off x="333711" y="1104113"/>
            <a:ext cx="11593253" cy="471869"/>
            <a:chOff x="333711" y="1094764"/>
            <a:chExt cx="11593253" cy="4718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85CCC6-F8AA-FC4C-A90A-29034F412E82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latin typeface="+mj-lt"/>
                </a:rPr>
                <a:t>    </a:t>
              </a: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Objective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09A232-3EB6-E144-B0E3-AC0C556FFCB4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9AFAB8-F3AE-794F-A4C6-5B99F97A77F1}"/>
              </a:ext>
            </a:extLst>
          </p:cNvPr>
          <p:cNvGrpSpPr/>
          <p:nvPr/>
        </p:nvGrpSpPr>
        <p:grpSpPr>
          <a:xfrm>
            <a:off x="333711" y="4768056"/>
            <a:ext cx="7741253" cy="471869"/>
            <a:chOff x="333711" y="1094764"/>
            <a:chExt cx="7741253" cy="47186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C8212B-3971-1941-9A13-660ECC6E3981}"/>
                </a:ext>
              </a:extLst>
            </p:cNvPr>
            <p:cNvSpPr/>
            <p:nvPr/>
          </p:nvSpPr>
          <p:spPr>
            <a:xfrm>
              <a:off x="334964" y="1094764"/>
              <a:ext cx="7740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Expected Benefits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A12005-3E22-E74F-A9B9-7E035CA796A5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5EBC15-DDB0-1242-B6F4-F497E0BC319F}"/>
              </a:ext>
            </a:extLst>
          </p:cNvPr>
          <p:cNvGrpSpPr/>
          <p:nvPr/>
        </p:nvGrpSpPr>
        <p:grpSpPr>
          <a:xfrm>
            <a:off x="8340196" y="4771925"/>
            <a:ext cx="3586768" cy="471869"/>
            <a:chOff x="333711" y="1094764"/>
            <a:chExt cx="3586768" cy="47186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DFFBAA-48A7-A746-B1E0-FD8B262592A2}"/>
                </a:ext>
              </a:extLst>
            </p:cNvPr>
            <p:cNvSpPr/>
            <p:nvPr/>
          </p:nvSpPr>
          <p:spPr>
            <a:xfrm>
              <a:off x="334964" y="1094764"/>
              <a:ext cx="3585515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KPIs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6B45C4-F47F-7546-8971-6CD3D19B909D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7F7092A-0C35-364C-9CF6-5320F2DBAFE7}"/>
              </a:ext>
            </a:extLst>
          </p:cNvPr>
          <p:cNvSpPr/>
          <p:nvPr/>
        </p:nvSpPr>
        <p:spPr>
          <a:xfrm>
            <a:off x="1069095" y="3885297"/>
            <a:ext cx="42889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12121"/>
                </a:solidFill>
                <a:latin typeface="Lato"/>
              </a:rPr>
              <a:t>R. </a:t>
            </a:r>
            <a:r>
              <a:rPr lang="en-US" sz="1100" dirty="0" err="1">
                <a:solidFill>
                  <a:srgbClr val="212121"/>
                </a:solidFill>
                <a:latin typeface="Lato"/>
              </a:rPr>
              <a:t>Sobue</a:t>
            </a:r>
            <a:r>
              <a:rPr lang="en-US" sz="1100" dirty="0">
                <a:solidFill>
                  <a:srgbClr val="212121"/>
                </a:solidFill>
                <a:latin typeface="Lato"/>
              </a:rPr>
              <a:t>, et al., "Cooking Video Summarization Guided By Matching with Step-By-Step Recipe Photos," Proceedings of the 16th International Conference on Machine Vision Applications (</a:t>
            </a:r>
            <a:r>
              <a:rPr lang="en-US" sz="1100" b="1" dirty="0">
                <a:solidFill>
                  <a:srgbClr val="212121"/>
                </a:solidFill>
                <a:latin typeface="Lato"/>
              </a:rPr>
              <a:t>MVA2019</a:t>
            </a:r>
            <a:r>
              <a:rPr lang="en-US" sz="1100" dirty="0">
                <a:solidFill>
                  <a:srgbClr val="212121"/>
                </a:solidFill>
                <a:latin typeface="Lato"/>
              </a:rPr>
              <a:t>), 2019, Oral</a:t>
            </a:r>
            <a:endParaRPr lang="en-US" sz="1100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2EB4D9E2-B2D1-A14B-9A14-DE81BDA5DDF4}"/>
              </a:ext>
            </a:extLst>
          </p:cNvPr>
          <p:cNvSpPr/>
          <p:nvPr/>
        </p:nvSpPr>
        <p:spPr>
          <a:xfrm>
            <a:off x="1658784" y="2635372"/>
            <a:ext cx="632536" cy="468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pic>
        <p:nvPicPr>
          <p:cNvPr id="31" name="Online Media 2" descr="MVA_summarizedVideo">
            <a:hlinkClick r:id="" action="ppaction://media"/>
            <a:extLst>
              <a:ext uri="{FF2B5EF4-FFF2-40B4-BE49-F238E27FC236}">
                <a16:creationId xmlns:a16="http://schemas.microsoft.com/office/drawing/2014/main" id="{691027ED-A11F-834A-A0B0-7F738D903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3866" y="2200050"/>
            <a:ext cx="2665182" cy="1499165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F7A1CEE7-F0A3-244B-82C7-C3DBF4941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9" y="2412838"/>
            <a:ext cx="913069" cy="9130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6E1215-775C-5445-8CF9-0F843BA0302D}"/>
              </a:ext>
            </a:extLst>
          </p:cNvPr>
          <p:cNvSpPr txBox="1"/>
          <p:nvPr/>
        </p:nvSpPr>
        <p:spPr>
          <a:xfrm>
            <a:off x="807810" y="335823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/>
              <a:t>40min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9EA7A-9773-824B-B040-AE4CBC9DD961}"/>
              </a:ext>
            </a:extLst>
          </p:cNvPr>
          <p:cNvSpPr txBox="1"/>
          <p:nvPr/>
        </p:nvSpPr>
        <p:spPr>
          <a:xfrm>
            <a:off x="451336" y="1706769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000" b="1" dirty="0"/>
              <a:t>As-is</a:t>
            </a:r>
            <a:r>
              <a:rPr lang="en-US" sz="2000" dirty="0"/>
              <a:t>: For cooking video</a:t>
            </a:r>
            <a:endParaRPr kumimoji="1"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613BF2-A09A-9049-AEE2-012B2CA36D67}"/>
              </a:ext>
            </a:extLst>
          </p:cNvPr>
          <p:cNvSpPr txBox="1"/>
          <p:nvPr/>
        </p:nvSpPr>
        <p:spPr>
          <a:xfrm>
            <a:off x="5635345" y="1750230"/>
            <a:ext cx="3996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000" b="1" dirty="0"/>
              <a:t>To-be</a:t>
            </a:r>
            <a:r>
              <a:rPr kumimoji="1" lang="en-US" sz="2000" dirty="0"/>
              <a:t>: For various kinds of video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B3C6C4-0B45-534A-9D2C-36F1F7C23B5B}"/>
              </a:ext>
            </a:extLst>
          </p:cNvPr>
          <p:cNvSpPr txBox="1"/>
          <p:nvPr/>
        </p:nvSpPr>
        <p:spPr>
          <a:xfrm>
            <a:off x="3435364" y="3350531"/>
            <a:ext cx="684803" cy="369332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dirty="0"/>
              <a:t>1min</a:t>
            </a:r>
          </a:p>
        </p:txBody>
      </p:sp>
      <p:pic>
        <p:nvPicPr>
          <p:cNvPr id="41" name="Picture 4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2B8708-6A36-2747-A1B8-C8FC97443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59" y="2244774"/>
            <a:ext cx="3560370" cy="151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7" name="Picture 36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76C05CF5-D610-764A-8001-B01D3CC02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72" y="2582488"/>
            <a:ext cx="2921685" cy="151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9" name="Picture 38" descr="A screenshot of a person&#10;&#10;Description automatically generated">
            <a:extLst>
              <a:ext uri="{FF2B5EF4-FFF2-40B4-BE49-F238E27FC236}">
                <a16:creationId xmlns:a16="http://schemas.microsoft.com/office/drawing/2014/main" id="{A6DABB7A-4F24-8542-98C4-BBBE17CC00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" b="-1690"/>
          <a:stretch/>
        </p:blipFill>
        <p:spPr>
          <a:xfrm>
            <a:off x="8459007" y="2936470"/>
            <a:ext cx="3189699" cy="151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3" name="Picture 42" descr="A black sign with white text&#10;&#10;Description automatically generated">
            <a:extLst>
              <a:ext uri="{FF2B5EF4-FFF2-40B4-BE49-F238E27FC236}">
                <a16:creationId xmlns:a16="http://schemas.microsoft.com/office/drawing/2014/main" id="{5B7895F6-E3AF-1446-A12C-EDE6119984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5" y="3907218"/>
            <a:ext cx="504000" cy="504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153A8D8-714E-4C47-924A-F65888CE83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2011" y="202640"/>
            <a:ext cx="720000" cy="7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D4A55C1-9AF4-F642-B8EB-DF98847B2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0491" y="202640"/>
            <a:ext cx="720000" cy="7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7" name="Picture 8" descr="「chubu university」の画像検索結果">
            <a:extLst>
              <a:ext uri="{FF2B5EF4-FFF2-40B4-BE49-F238E27FC236}">
                <a16:creationId xmlns:a16="http://schemas.microsoft.com/office/drawing/2014/main" id="{08F87D53-C4FD-044D-A480-1B7E528ED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694" r="13265" b="26741"/>
          <a:stretch/>
        </p:blipFill>
        <p:spPr bwMode="auto">
          <a:xfrm>
            <a:off x="11143531" y="202640"/>
            <a:ext cx="720027" cy="72000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4BA828E-9397-754A-BC12-D98C935667B7}"/>
              </a:ext>
            </a:extLst>
          </p:cNvPr>
          <p:cNvCxnSpPr/>
          <p:nvPr/>
        </p:nvCxnSpPr>
        <p:spPr>
          <a:xfrm>
            <a:off x="5496703" y="1765322"/>
            <a:ext cx="0" cy="2880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80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4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628-050D-194C-AAB4-F0205C24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A42D3-F778-524E-B3A7-C50381660C41}"/>
              </a:ext>
            </a:extLst>
          </p:cNvPr>
          <p:cNvSpPr txBox="1"/>
          <p:nvPr/>
        </p:nvSpPr>
        <p:spPr>
          <a:xfrm>
            <a:off x="551590" y="5117590"/>
            <a:ext cx="5304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Consider &amp; Propose a DL-based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Paper writing in case we get good results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D41FA5-096F-774B-9116-8FF55E3CC1E6}"/>
              </a:ext>
            </a:extLst>
          </p:cNvPr>
          <p:cNvGrpSpPr/>
          <p:nvPr/>
        </p:nvGrpSpPr>
        <p:grpSpPr>
          <a:xfrm>
            <a:off x="334964" y="1131164"/>
            <a:ext cx="11593253" cy="471869"/>
            <a:chOff x="333711" y="1094764"/>
            <a:chExt cx="11593253" cy="47186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DF6559-6E7F-1840-B374-CF7109CAB58F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From Aug. to Oct.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8C2C17-7A66-ED49-B02A-A2BC8AA7CE41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AE3628-1A32-CE41-A5F6-5ADA84358818}"/>
              </a:ext>
            </a:extLst>
          </p:cNvPr>
          <p:cNvGrpSpPr/>
          <p:nvPr/>
        </p:nvGrpSpPr>
        <p:grpSpPr>
          <a:xfrm>
            <a:off x="335590" y="4541576"/>
            <a:ext cx="11593253" cy="471869"/>
            <a:chOff x="333711" y="1094764"/>
            <a:chExt cx="11593253" cy="4718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447F2B-72A0-E946-90C9-A329F0436844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From Nov. to Jan.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AC11F0-F26E-B246-B231-09F01BA1A4BA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B1F3CF7-B3E4-544D-9D1D-6F402DCC2405}"/>
              </a:ext>
            </a:extLst>
          </p:cNvPr>
          <p:cNvSpPr txBox="1"/>
          <p:nvPr/>
        </p:nvSpPr>
        <p:spPr>
          <a:xfrm>
            <a:off x="6897542" y="132168"/>
            <a:ext cx="2371162" cy="923330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/>
              <a:t>Mitsuru Nakazawa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 err="1"/>
              <a:t>Yeongnam</a:t>
            </a:r>
            <a:r>
              <a:rPr kumimoji="1" lang="en-US" dirty="0"/>
              <a:t> </a:t>
            </a:r>
            <a:r>
              <a:rPr kumimoji="1" lang="en-US" dirty="0" err="1"/>
              <a:t>Chae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Chubu University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3D3C3C-0EAC-E04F-B78C-FD23B6FC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011" y="202640"/>
            <a:ext cx="720000" cy="7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C72FD8-0D79-6F4D-A8F0-EE322A031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491" y="202640"/>
            <a:ext cx="720000" cy="7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7" name="Picture 8" descr="「chubu university」の画像検索結果">
            <a:extLst>
              <a:ext uri="{FF2B5EF4-FFF2-40B4-BE49-F238E27FC236}">
                <a16:creationId xmlns:a16="http://schemas.microsoft.com/office/drawing/2014/main" id="{38CBE8F2-3075-D344-94ED-C4B33C2A7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694" r="13265" b="26741"/>
          <a:stretch/>
        </p:blipFill>
        <p:spPr bwMode="auto">
          <a:xfrm>
            <a:off x="11143531" y="202640"/>
            <a:ext cx="720027" cy="72000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0AB257-D5CE-A84D-8C11-687F826F8654}"/>
              </a:ext>
            </a:extLst>
          </p:cNvPr>
          <p:cNvSpPr txBox="1"/>
          <p:nvPr/>
        </p:nvSpPr>
        <p:spPr>
          <a:xfrm>
            <a:off x="550964" y="1741357"/>
            <a:ext cx="38058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Develop a </a:t>
            </a:r>
            <a:r>
              <a:rPr kumimoji="1" lang="en-US" sz="2000" dirty="0"/>
              <a:t>non-DL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Paper survey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7EE8D5-F466-AA4E-B272-9D74D5777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174" y="1701483"/>
            <a:ext cx="3301008" cy="19433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AF0649-2AB3-D146-B442-110BDC7FB519}"/>
              </a:ext>
            </a:extLst>
          </p:cNvPr>
          <p:cNvSpPr/>
          <p:nvPr/>
        </p:nvSpPr>
        <p:spPr>
          <a:xfrm>
            <a:off x="4572889" y="3619655"/>
            <a:ext cx="415557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Eli </a:t>
            </a:r>
            <a:r>
              <a:rPr lang="en-US" sz="1050" dirty="0" err="1"/>
              <a:t>Shechtman</a:t>
            </a:r>
            <a:r>
              <a:rPr lang="en-US" sz="1050" dirty="0"/>
              <a:t>, et al., “Space-Time Behavior-Based Correlation — OR — How to Tell If Two Underlying Motion Fields Are Similar without Computing Them?,” TPAMI, pp.2045-2056, 2007</a:t>
            </a:r>
          </a:p>
        </p:txBody>
      </p:sp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5E622EC1-311E-DA41-B90D-6C2E1E650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530" y="1741357"/>
            <a:ext cx="2537921" cy="23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3559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9938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1D864-CCC2-104A-9ED2-39344523D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sz="5400" dirty="0">
                <a:latin typeface="Rakuten Global B" pitchFamily="2" charset="77"/>
              </a:rPr>
              <a:t>Appendix</a:t>
            </a:r>
            <a:endParaRPr lang="en-US" sz="2400" dirty="0">
              <a:latin typeface="Rakuten Global B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124974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FAC327-8476-754B-B309-6DCFC95B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topics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54F82A-A06D-464F-AE5D-C60E618115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4963" y="1028859"/>
            <a:ext cx="11533553" cy="228969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Rakuten Global B" pitchFamily="2" charset="77"/>
              </a:rPr>
              <a:t>Adaptive Category Prediction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Rakuten Global B" pitchFamily="2" charset="77"/>
              </a:rPr>
              <a:t>PDF Segmentation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Rakuten Global B" pitchFamily="2" charset="77"/>
              </a:rPr>
              <a:t>Graph Digitalization for Financial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Rakuten Global B" pitchFamily="2" charset="77"/>
              </a:rPr>
              <a:t>Video Summarization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Rakuten Global B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Rakuten Global B" pitchFamily="2" charset="77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7866C7C-5699-A340-A56C-5D39614B5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6" y="1065690"/>
            <a:ext cx="360000" cy="360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83218CC-B7FD-6D44-8726-5CDC074FD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89" y="993690"/>
            <a:ext cx="432000" cy="4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58077-2550-074D-A14D-C7C5A63B2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667" y="1542491"/>
            <a:ext cx="360000" cy="360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2E7B189-2C23-BA44-8737-9E79E3335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00" y="1542491"/>
            <a:ext cx="360000" cy="3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F781F5-C728-ED41-8CD5-B1F348ABF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000" y="2483046"/>
            <a:ext cx="360000" cy="36000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42752DE-8245-7D4B-BE33-F1D314E91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72" y="2468356"/>
            <a:ext cx="360000" cy="3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E22B52-3FF7-3E4F-98BE-AAD699D14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32" y="1998885"/>
            <a:ext cx="360000" cy="3600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6F40001-2E2F-BC4A-BBC2-20DE72C38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365" y="199888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547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E7FEF-26D1-7847-A6DA-CB8231ADF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0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3AC02F8-A206-1A4A-B7EE-FF99E1FF614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3231-4DD7-6A41-BBB2-5D473D9664B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3362" y="5447600"/>
            <a:ext cx="9531961" cy="1188000"/>
          </a:xfrm>
          <a:solidFill>
            <a:srgbClr val="FFFFFF">
              <a:alpha val="75000"/>
            </a:srgbClr>
          </a:solidFill>
        </p:spPr>
        <p:txBody>
          <a:bodyPr anchor="ctr"/>
          <a:lstStyle/>
          <a:p>
            <a:r>
              <a:rPr lang="en-US" sz="2800" dirty="0">
                <a:latin typeface="+mj-lt"/>
              </a:rPr>
              <a:t> Semantic Information Extraction/Understanding</a:t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 towards Visual Task Automation &amp; Support</a:t>
            </a:r>
          </a:p>
        </p:txBody>
      </p:sp>
    </p:spTree>
    <p:extLst>
      <p:ext uri="{BB962C8B-B14F-4D97-AF65-F5344CB8AC3E}">
        <p14:creationId xmlns:p14="http://schemas.microsoft.com/office/powerpoint/2010/main" val="377837127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1D864-CCC2-104A-9ED2-39344523D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sz="5400" dirty="0">
                <a:latin typeface="Rakuten Global B" pitchFamily="2" charset="77"/>
              </a:rPr>
              <a:t>Hoge Hoge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8312BA-C0B6-1342-ACB9-2C9DA8F852EA}"/>
              </a:ext>
            </a:extLst>
          </p:cNvPr>
          <p:cNvGrpSpPr/>
          <p:nvPr/>
        </p:nvGrpSpPr>
        <p:grpSpPr>
          <a:xfrm>
            <a:off x="273865" y="264218"/>
            <a:ext cx="2580372" cy="584775"/>
            <a:chOff x="6335031" y="2439223"/>
            <a:chExt cx="2580372" cy="5847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4BC498-830C-6249-8E59-94F5E32A88F9}"/>
                </a:ext>
              </a:extLst>
            </p:cNvPr>
            <p:cNvSpPr/>
            <p:nvPr/>
          </p:nvSpPr>
          <p:spPr>
            <a:xfrm>
              <a:off x="6888886" y="2439223"/>
              <a:ext cx="20265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Rakuten Global B" pitchFamily="2" charset="77"/>
                </a:rPr>
                <a:t>Document Image</a:t>
              </a:r>
              <a:br>
                <a:rPr lang="en-US" sz="1600" dirty="0">
                  <a:latin typeface="Rakuten Global B" pitchFamily="2" charset="77"/>
                </a:rPr>
              </a:br>
              <a:r>
                <a:rPr lang="en-US" sz="1600" dirty="0">
                  <a:latin typeface="Rakuten Global B" pitchFamily="2" charset="77"/>
                </a:rPr>
                <a:t>Understanding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7BF29B-8EF6-C544-A300-4231C2B8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2453705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9E2B9B-D0E1-4048-8BE1-B1893C052A68}"/>
              </a:ext>
            </a:extLst>
          </p:cNvPr>
          <p:cNvGrpSpPr/>
          <p:nvPr/>
        </p:nvGrpSpPr>
        <p:grpSpPr>
          <a:xfrm>
            <a:off x="9113730" y="233925"/>
            <a:ext cx="2413781" cy="584775"/>
            <a:chOff x="6335031" y="684854"/>
            <a:chExt cx="2413781" cy="584775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AA1CE339-E87A-1F41-A4AF-7319A41C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705176"/>
              <a:ext cx="540000" cy="54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BBB8DD-67C7-4340-8F69-6B8F337365CD}"/>
                </a:ext>
              </a:extLst>
            </p:cNvPr>
            <p:cNvSpPr/>
            <p:nvPr/>
          </p:nvSpPr>
          <p:spPr>
            <a:xfrm>
              <a:off x="6937098" y="684854"/>
              <a:ext cx="18117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Rakuten Global B" pitchFamily="2" charset="77"/>
                </a:rPr>
                <a:t>Web Image</a:t>
              </a:r>
              <a:br>
                <a:rPr lang="en-US" sz="1600" dirty="0">
                  <a:latin typeface="Rakuten Global B" pitchFamily="2" charset="77"/>
                </a:rPr>
              </a:br>
              <a:r>
                <a:rPr lang="en-US" sz="1600" dirty="0">
                  <a:latin typeface="Rakuten Global B" pitchFamily="2" charset="77"/>
                </a:rPr>
                <a:t>Understanding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1DD611-243B-C042-A207-3A74FB01AFA3}"/>
              </a:ext>
            </a:extLst>
          </p:cNvPr>
          <p:cNvGrpSpPr/>
          <p:nvPr/>
        </p:nvGrpSpPr>
        <p:grpSpPr>
          <a:xfrm>
            <a:off x="6317429" y="233925"/>
            <a:ext cx="2413781" cy="584775"/>
            <a:chOff x="6335031" y="1558798"/>
            <a:chExt cx="2413781" cy="5847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FBCD90-5A29-B342-9D2B-AEA678862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1581186"/>
              <a:ext cx="540000" cy="540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74BF3D-B440-FF46-9F6A-5A2D584E637B}"/>
                </a:ext>
              </a:extLst>
            </p:cNvPr>
            <p:cNvSpPr/>
            <p:nvPr/>
          </p:nvSpPr>
          <p:spPr>
            <a:xfrm>
              <a:off x="6937098" y="1558798"/>
              <a:ext cx="18117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Rakuten Global B" pitchFamily="2" charset="77"/>
                </a:rPr>
                <a:t>Video</a:t>
              </a:r>
              <a:br>
                <a:rPr lang="en-US" sz="1600" dirty="0">
                  <a:latin typeface="Rakuten Global B" pitchFamily="2" charset="77"/>
                </a:rPr>
              </a:br>
              <a:r>
                <a:rPr lang="en-US" sz="1600" dirty="0">
                  <a:latin typeface="Rakuten Global B" pitchFamily="2" charset="77"/>
                </a:rPr>
                <a:t>Understanding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FA3167-792E-EF44-9CCB-2F6556451DD4}"/>
              </a:ext>
            </a:extLst>
          </p:cNvPr>
          <p:cNvGrpSpPr/>
          <p:nvPr/>
        </p:nvGrpSpPr>
        <p:grpSpPr>
          <a:xfrm>
            <a:off x="3031376" y="280719"/>
            <a:ext cx="2746053" cy="540000"/>
            <a:chOff x="6335031" y="3594296"/>
            <a:chExt cx="2746053" cy="540000"/>
          </a:xfrm>
        </p:grpSpPr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9F8F3A88-21D7-2C42-90C3-22A9DF19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3594296"/>
              <a:ext cx="540000" cy="540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9622B3-8DC9-9D41-BB4C-E6F69FC075BF}"/>
                </a:ext>
              </a:extLst>
            </p:cNvPr>
            <p:cNvSpPr/>
            <p:nvPr/>
          </p:nvSpPr>
          <p:spPr>
            <a:xfrm>
              <a:off x="6875031" y="3679630"/>
              <a:ext cx="220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Rakuten Global B" pitchFamily="2" charset="77"/>
                </a:rPr>
                <a:t>Business Project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20C137-6695-F14F-91C5-54D9A1DD93C9}"/>
              </a:ext>
            </a:extLst>
          </p:cNvPr>
          <p:cNvGrpSpPr/>
          <p:nvPr/>
        </p:nvGrpSpPr>
        <p:grpSpPr>
          <a:xfrm>
            <a:off x="6335031" y="4441431"/>
            <a:ext cx="2864675" cy="540000"/>
            <a:chOff x="6335031" y="4441431"/>
            <a:chExt cx="2864675" cy="540000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152FDC3C-4B76-5E43-ACE2-DEE26A1D7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4441431"/>
              <a:ext cx="540000" cy="540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C66A651-2D44-CD4A-92B9-8FB5F77ADDBF}"/>
                </a:ext>
              </a:extLst>
            </p:cNvPr>
            <p:cNvSpPr/>
            <p:nvPr/>
          </p:nvSpPr>
          <p:spPr>
            <a:xfrm>
              <a:off x="6875031" y="4526765"/>
              <a:ext cx="23246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Rakuten Global B" pitchFamily="2" charset="77"/>
                </a:rPr>
                <a:t>Academic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6053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10E458-E12D-6B41-9EAE-B07D30D6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257" y="0"/>
            <a:ext cx="9698665" cy="6311703"/>
          </a:xfrm>
          <a:prstGeom prst="rect">
            <a:avLst/>
          </a:prstGeom>
        </p:spPr>
      </p:pic>
      <p:pic>
        <p:nvPicPr>
          <p:cNvPr id="9" name="image20.png" descr="image20.png">
            <a:extLst>
              <a:ext uri="{FF2B5EF4-FFF2-40B4-BE49-F238E27FC236}">
                <a16:creationId xmlns:a16="http://schemas.microsoft.com/office/drawing/2014/main" id="{DE1C00E9-27AD-1541-9A06-1E1B9952B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268" y="615409"/>
            <a:ext cx="2453464" cy="49785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537203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023 L 0.27448 0.111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448 0.1118 L 0.27356 -0.1206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56 -0.1206 L -0.1267 0.1414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3" y="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67 0.14143 L -0.12409 -0.1238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1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 -0.12686 L -0.29063 0.14907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81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245 0.14907 L -0.29245 -0.1176 " pathEditMode="relative" ptsTypes="AA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414 -0.11598 L -0.01042 0.00023 " pathEditMode="relative" ptsTypes="AA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33000" y="3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9AD614-2F76-0241-9565-AC791E95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36" y="281936"/>
            <a:ext cx="10808327" cy="607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7FE89-4574-B449-8C54-1E0988E1D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607" y="280346"/>
            <a:ext cx="4926786" cy="6074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C8414-483B-494C-9507-AE3CD4F47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790" y="283527"/>
            <a:ext cx="1936419" cy="60711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EE0BBB-F80D-CA49-A869-568BAC7AD41F}"/>
              </a:ext>
            </a:extLst>
          </p:cNvPr>
          <p:cNvSpPr/>
          <p:nvPr/>
        </p:nvSpPr>
        <p:spPr>
          <a:xfrm>
            <a:off x="11500163" y="85286"/>
            <a:ext cx="6320004" cy="6331689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chemeClr val="tx1"/>
                </a:gs>
                <a:gs pos="1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FABE91-0949-8A43-9733-B7495A2AC6EB}"/>
              </a:ext>
            </a:extLst>
          </p:cNvPr>
          <p:cNvSpPr/>
          <p:nvPr/>
        </p:nvSpPr>
        <p:spPr>
          <a:xfrm>
            <a:off x="-5628168" y="52252"/>
            <a:ext cx="6320004" cy="6331689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99000">
                  <a:schemeClr val="bg1"/>
                </a:gs>
                <a:gs pos="100000">
                  <a:schemeClr val="tx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169125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0.24127 -0.00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2388 -0.004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0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127 -0.00463 L -0.36432 -0.0016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9" y="1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8 -0.0044 L 0.36523 -0.00254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roposed solution: main step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Proposed solution: main steps</a:t>
            </a:r>
          </a:p>
        </p:txBody>
      </p:sp>
      <p:sp>
        <p:nvSpPr>
          <p:cNvPr id="159" name="Slide Number"/>
          <p:cNvSpPr>
            <a:spLocks noGrp="1"/>
          </p:cNvSpPr>
          <p:nvPr>
            <p:ph type="sldNum" sz="quarter" idx="2"/>
          </p:nvPr>
        </p:nvSpPr>
        <p:spPr>
          <a:xfrm>
            <a:off x="11675811" y="6384196"/>
            <a:ext cx="192707" cy="2680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266952" y="1184892"/>
            <a:ext cx="3994216" cy="5583026"/>
            <a:chOff x="0" y="26723"/>
            <a:chExt cx="3994214" cy="5583025"/>
          </a:xfrm>
        </p:grpSpPr>
        <p:sp>
          <p:nvSpPr>
            <p:cNvPr id="160" name="Rectangle"/>
            <p:cNvSpPr/>
            <p:nvPr/>
          </p:nvSpPr>
          <p:spPr>
            <a:xfrm>
              <a:off x="87095" y="5084335"/>
              <a:ext cx="523679" cy="508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189" name="Group"/>
            <p:cNvGrpSpPr/>
            <p:nvPr/>
          </p:nvGrpSpPr>
          <p:grpSpPr>
            <a:xfrm>
              <a:off x="0" y="26723"/>
              <a:ext cx="3994214" cy="5583025"/>
              <a:chOff x="0" y="26724"/>
              <a:chExt cx="3994213" cy="5583023"/>
            </a:xfrm>
          </p:grpSpPr>
          <p:sp>
            <p:nvSpPr>
              <p:cNvPr id="161" name="Detect articles parts"/>
              <p:cNvSpPr/>
              <p:nvPr/>
            </p:nvSpPr>
            <p:spPr>
              <a:xfrm>
                <a:off x="743982" y="26724"/>
                <a:ext cx="2131349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r>
                  <a:rPr dirty="0"/>
                  <a:t>Detect</a:t>
                </a:r>
                <a:r>
                  <a:rPr lang="fr-FR" dirty="0"/>
                  <a:t> articles parts</a:t>
                </a:r>
                <a:endParaRPr dirty="0"/>
              </a:p>
            </p:txBody>
          </p:sp>
          <p:pic>
            <p:nvPicPr>
              <p:cNvPr id="162" name="Screen Shot 2018-09-03 at 14.11.06.png" descr="Screen Shot 2018-09-03 at 14.11.06.png"/>
              <p:cNvPicPr>
                <a:picLocks noChangeAspect="1"/>
              </p:cNvPicPr>
              <p:nvPr/>
            </p:nvPicPr>
            <p:blipFill>
              <a:blip r:embed="rId3"/>
              <a:srcRect b="22903"/>
              <a:stretch>
                <a:fillRect/>
              </a:stretch>
            </p:blipFill>
            <p:spPr>
              <a:xfrm>
                <a:off x="0" y="529725"/>
                <a:ext cx="3726944" cy="42948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3" name="Rectangle"/>
              <p:cNvSpPr/>
              <p:nvPr/>
            </p:nvSpPr>
            <p:spPr>
              <a:xfrm>
                <a:off x="130616" y="1476187"/>
                <a:ext cx="2086048" cy="50156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Rectangle"/>
              <p:cNvSpPr/>
              <p:nvPr/>
            </p:nvSpPr>
            <p:spPr>
              <a:xfrm>
                <a:off x="130616" y="2020047"/>
                <a:ext cx="2501031" cy="136840"/>
              </a:xfrm>
              <a:prstGeom prst="rect">
                <a:avLst/>
              </a:prstGeom>
              <a:noFill/>
              <a:ln w="38100" cap="flat">
                <a:solidFill>
                  <a:schemeClr val="accent3">
                    <a:lumOff val="9068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Rectangle"/>
              <p:cNvSpPr/>
              <p:nvPr/>
            </p:nvSpPr>
            <p:spPr>
              <a:xfrm>
                <a:off x="130616" y="2225487"/>
                <a:ext cx="674959" cy="2582880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Rectangle"/>
              <p:cNvSpPr/>
              <p:nvPr/>
            </p:nvSpPr>
            <p:spPr>
              <a:xfrm>
                <a:off x="823461" y="3620205"/>
                <a:ext cx="674959" cy="1185781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Rectangle"/>
              <p:cNvSpPr/>
              <p:nvPr/>
            </p:nvSpPr>
            <p:spPr>
              <a:xfrm>
                <a:off x="1503768" y="3620205"/>
                <a:ext cx="674959" cy="1185781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8" name="Rectangle"/>
              <p:cNvSpPr/>
              <p:nvPr/>
            </p:nvSpPr>
            <p:spPr>
              <a:xfrm>
                <a:off x="2164168" y="3620205"/>
                <a:ext cx="674959" cy="1185781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Rectangle"/>
              <p:cNvSpPr/>
              <p:nvPr/>
            </p:nvSpPr>
            <p:spPr>
              <a:xfrm>
                <a:off x="803716" y="3493247"/>
                <a:ext cx="2075062" cy="136840"/>
              </a:xfrm>
              <a:prstGeom prst="rect">
                <a:avLst/>
              </a:prstGeom>
              <a:noFill/>
              <a:ln w="38100" cap="flat">
                <a:solidFill>
                  <a:schemeClr val="accent1">
                    <a:lumOff val="-749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Rectangle"/>
              <p:cNvSpPr/>
              <p:nvPr/>
            </p:nvSpPr>
            <p:spPr>
              <a:xfrm>
                <a:off x="849023" y="2225487"/>
                <a:ext cx="1984448" cy="1237259"/>
              </a:xfrm>
              <a:prstGeom prst="rect">
                <a:avLst/>
              </a:prstGeom>
              <a:noFill/>
              <a:ln w="38100" cap="flat">
                <a:solidFill>
                  <a:schemeClr val="accent6">
                    <a:lumOff val="2460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Rectangle"/>
              <p:cNvSpPr/>
              <p:nvPr/>
            </p:nvSpPr>
            <p:spPr>
              <a:xfrm>
                <a:off x="2861116" y="1339063"/>
                <a:ext cx="674959" cy="136840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Rectangle"/>
              <p:cNvSpPr/>
              <p:nvPr/>
            </p:nvSpPr>
            <p:spPr>
              <a:xfrm>
                <a:off x="2871570" y="1514577"/>
                <a:ext cx="674959" cy="3278750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Rectangle"/>
              <p:cNvSpPr/>
              <p:nvPr/>
            </p:nvSpPr>
            <p:spPr>
              <a:xfrm>
                <a:off x="130616" y="4888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rgbClr val="0D2C3C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PreTitle"/>
              <p:cNvSpPr/>
              <p:nvPr/>
            </p:nvSpPr>
            <p:spPr>
              <a:xfrm>
                <a:off x="588952" y="4812923"/>
                <a:ext cx="71012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PreTitle</a:t>
                </a:r>
              </a:p>
            </p:txBody>
          </p:sp>
          <p:sp>
            <p:nvSpPr>
              <p:cNvPr id="175" name="Rectangle"/>
              <p:cNvSpPr/>
              <p:nvPr/>
            </p:nvSpPr>
            <p:spPr>
              <a:xfrm>
                <a:off x="130616" y="5142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Title"/>
              <p:cNvSpPr/>
              <p:nvPr/>
            </p:nvSpPr>
            <p:spPr>
              <a:xfrm>
                <a:off x="588952" y="5066923"/>
                <a:ext cx="43343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Title</a:t>
                </a:r>
              </a:p>
            </p:txBody>
          </p:sp>
          <p:sp>
            <p:nvSpPr>
              <p:cNvPr id="177" name="Rectangle"/>
              <p:cNvSpPr/>
              <p:nvPr/>
            </p:nvSpPr>
            <p:spPr>
              <a:xfrm>
                <a:off x="130616" y="5396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SubTitle"/>
              <p:cNvSpPr/>
              <p:nvPr/>
            </p:nvSpPr>
            <p:spPr>
              <a:xfrm>
                <a:off x="588952" y="5320923"/>
                <a:ext cx="749795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SubTitle</a:t>
                </a:r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400616" y="4888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Column"/>
              <p:cNvSpPr/>
              <p:nvPr/>
            </p:nvSpPr>
            <p:spPr>
              <a:xfrm>
                <a:off x="1858952" y="4812923"/>
                <a:ext cx="716805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Column</a:t>
                </a:r>
              </a:p>
            </p:txBody>
          </p:sp>
          <p:sp>
            <p:nvSpPr>
              <p:cNvPr id="181" name="Rectangle"/>
              <p:cNvSpPr/>
              <p:nvPr/>
            </p:nvSpPr>
            <p:spPr>
              <a:xfrm>
                <a:off x="1400616" y="5142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6">
                    <a:lumOff val="2460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Illustration"/>
              <p:cNvSpPr/>
              <p:nvPr/>
            </p:nvSpPr>
            <p:spPr>
              <a:xfrm>
                <a:off x="1858952" y="5066923"/>
                <a:ext cx="91448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Illustration</a:t>
                </a:r>
              </a:p>
            </p:txBody>
          </p:sp>
          <p:sp>
            <p:nvSpPr>
              <p:cNvPr id="183" name="Rectangle"/>
              <p:cNvSpPr/>
              <p:nvPr/>
            </p:nvSpPr>
            <p:spPr>
              <a:xfrm>
                <a:off x="1400616" y="5396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1">
                    <a:lumOff val="-749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4" name="Caption"/>
              <p:cNvSpPr/>
              <p:nvPr/>
            </p:nvSpPr>
            <p:spPr>
              <a:xfrm>
                <a:off x="1858952" y="5320923"/>
                <a:ext cx="71697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Caption</a:t>
                </a:r>
              </a:p>
            </p:txBody>
          </p:sp>
          <p:sp>
            <p:nvSpPr>
              <p:cNvPr id="185" name="Rectangle"/>
              <p:cNvSpPr/>
              <p:nvPr/>
            </p:nvSpPr>
            <p:spPr>
              <a:xfrm>
                <a:off x="2670616" y="4888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rgbClr val="E348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Signature"/>
              <p:cNvSpPr/>
              <p:nvPr/>
            </p:nvSpPr>
            <p:spPr>
              <a:xfrm>
                <a:off x="3128953" y="4812923"/>
                <a:ext cx="86526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Signature</a:t>
                </a:r>
              </a:p>
            </p:txBody>
          </p:sp>
          <p:sp>
            <p:nvSpPr>
              <p:cNvPr id="187" name="Rectangle"/>
              <p:cNvSpPr/>
              <p:nvPr/>
            </p:nvSpPr>
            <p:spPr>
              <a:xfrm>
                <a:off x="130616" y="1339063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rgbClr val="0D2C3C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Rectangle"/>
              <p:cNvSpPr/>
              <p:nvPr/>
            </p:nvSpPr>
            <p:spPr>
              <a:xfrm>
                <a:off x="2391216" y="4361664"/>
                <a:ext cx="420959" cy="136839"/>
              </a:xfrm>
              <a:prstGeom prst="rect">
                <a:avLst/>
              </a:prstGeom>
              <a:noFill/>
              <a:ln w="38100" cap="flat">
                <a:solidFill>
                  <a:srgbClr val="E348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98454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roposed solution: main step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Proposed solution: main steps</a:t>
            </a:r>
          </a:p>
        </p:txBody>
      </p:sp>
      <p:sp>
        <p:nvSpPr>
          <p:cNvPr id="327" name="Slide Number"/>
          <p:cNvSpPr>
            <a:spLocks noGrp="1"/>
          </p:cNvSpPr>
          <p:nvPr>
            <p:ph type="sldNum" sz="quarter" idx="2"/>
          </p:nvPr>
        </p:nvSpPr>
        <p:spPr>
          <a:xfrm>
            <a:off x="11675811" y="6384196"/>
            <a:ext cx="192707" cy="2680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358" name="Group"/>
          <p:cNvGrpSpPr/>
          <p:nvPr/>
        </p:nvGrpSpPr>
        <p:grpSpPr>
          <a:xfrm>
            <a:off x="266952" y="1158169"/>
            <a:ext cx="3994214" cy="5609748"/>
            <a:chOff x="0" y="0"/>
            <a:chExt cx="3994212" cy="5609747"/>
          </a:xfrm>
        </p:grpSpPr>
        <p:sp>
          <p:nvSpPr>
            <p:cNvPr id="328" name="Rectangle"/>
            <p:cNvSpPr/>
            <p:nvPr/>
          </p:nvSpPr>
          <p:spPr>
            <a:xfrm>
              <a:off x="87095" y="5084335"/>
              <a:ext cx="523679" cy="508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357" name="Group"/>
            <p:cNvGrpSpPr/>
            <p:nvPr/>
          </p:nvGrpSpPr>
          <p:grpSpPr>
            <a:xfrm>
              <a:off x="0" y="-1"/>
              <a:ext cx="3994213" cy="5609748"/>
              <a:chOff x="0" y="0"/>
              <a:chExt cx="3994212" cy="5609746"/>
            </a:xfrm>
          </p:grpSpPr>
          <p:sp>
            <p:nvSpPr>
              <p:cNvPr id="329" name="Detect articles parts"/>
              <p:cNvSpPr/>
              <p:nvPr/>
            </p:nvSpPr>
            <p:spPr>
              <a:xfrm>
                <a:off x="590993" y="0"/>
                <a:ext cx="212414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r>
                  <a:t>Detect articles parts</a:t>
                </a:r>
              </a:p>
            </p:txBody>
          </p:sp>
          <p:pic>
            <p:nvPicPr>
              <p:cNvPr id="330" name="Screen Shot 2018-09-03 at 14.11.06.png" descr="Screen Shot 2018-09-03 at 14.11.06.png"/>
              <p:cNvPicPr>
                <a:picLocks noChangeAspect="1"/>
              </p:cNvPicPr>
              <p:nvPr/>
            </p:nvPicPr>
            <p:blipFill>
              <a:blip r:embed="rId3"/>
              <a:srcRect b="22903"/>
              <a:stretch>
                <a:fillRect/>
              </a:stretch>
            </p:blipFill>
            <p:spPr>
              <a:xfrm>
                <a:off x="0" y="529725"/>
                <a:ext cx="3726944" cy="42948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1" name="Rectangle"/>
              <p:cNvSpPr/>
              <p:nvPr/>
            </p:nvSpPr>
            <p:spPr>
              <a:xfrm>
                <a:off x="130616" y="1476187"/>
                <a:ext cx="2086048" cy="50156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2" name="Rectangle"/>
              <p:cNvSpPr/>
              <p:nvPr/>
            </p:nvSpPr>
            <p:spPr>
              <a:xfrm>
                <a:off x="130616" y="2020047"/>
                <a:ext cx="2501031" cy="136840"/>
              </a:xfrm>
              <a:prstGeom prst="rect">
                <a:avLst/>
              </a:prstGeom>
              <a:noFill/>
              <a:ln w="38100" cap="flat">
                <a:solidFill>
                  <a:schemeClr val="accent3">
                    <a:lumOff val="9068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3" name="Rectangle"/>
              <p:cNvSpPr/>
              <p:nvPr/>
            </p:nvSpPr>
            <p:spPr>
              <a:xfrm>
                <a:off x="130616" y="2225487"/>
                <a:ext cx="674959" cy="2582880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4" name="Rectangle"/>
              <p:cNvSpPr/>
              <p:nvPr/>
            </p:nvSpPr>
            <p:spPr>
              <a:xfrm>
                <a:off x="823461" y="3620205"/>
                <a:ext cx="674959" cy="1185781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5" name="Rectangle"/>
              <p:cNvSpPr/>
              <p:nvPr/>
            </p:nvSpPr>
            <p:spPr>
              <a:xfrm>
                <a:off x="1503768" y="3620205"/>
                <a:ext cx="674959" cy="1185781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6" name="Rectangle"/>
              <p:cNvSpPr/>
              <p:nvPr/>
            </p:nvSpPr>
            <p:spPr>
              <a:xfrm>
                <a:off x="2164168" y="3620205"/>
                <a:ext cx="674959" cy="1185781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>
                <a:off x="803716" y="3493247"/>
                <a:ext cx="2075062" cy="136840"/>
              </a:xfrm>
              <a:prstGeom prst="rect">
                <a:avLst/>
              </a:prstGeom>
              <a:noFill/>
              <a:ln w="38100" cap="flat">
                <a:solidFill>
                  <a:schemeClr val="accent1">
                    <a:lumOff val="-749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8" name="Rectangle"/>
              <p:cNvSpPr/>
              <p:nvPr/>
            </p:nvSpPr>
            <p:spPr>
              <a:xfrm>
                <a:off x="849023" y="2225487"/>
                <a:ext cx="1984448" cy="1237259"/>
              </a:xfrm>
              <a:prstGeom prst="rect">
                <a:avLst/>
              </a:prstGeom>
              <a:noFill/>
              <a:ln w="38100" cap="flat">
                <a:solidFill>
                  <a:schemeClr val="accent6">
                    <a:lumOff val="2460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39" name="Rectangle"/>
              <p:cNvSpPr/>
              <p:nvPr/>
            </p:nvSpPr>
            <p:spPr>
              <a:xfrm>
                <a:off x="2861116" y="1339063"/>
                <a:ext cx="674959" cy="136840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0" name="Rectangle"/>
              <p:cNvSpPr/>
              <p:nvPr/>
            </p:nvSpPr>
            <p:spPr>
              <a:xfrm>
                <a:off x="2871570" y="1514577"/>
                <a:ext cx="674959" cy="3278750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1" name="Rectangle"/>
              <p:cNvSpPr/>
              <p:nvPr/>
            </p:nvSpPr>
            <p:spPr>
              <a:xfrm>
                <a:off x="130616" y="4888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rgbClr val="0D2C3C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2" name="PreTitle"/>
              <p:cNvSpPr/>
              <p:nvPr/>
            </p:nvSpPr>
            <p:spPr>
              <a:xfrm>
                <a:off x="588952" y="4812923"/>
                <a:ext cx="71012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PreTitle</a:t>
                </a:r>
              </a:p>
            </p:txBody>
          </p:sp>
          <p:sp>
            <p:nvSpPr>
              <p:cNvPr id="343" name="Rectangle"/>
              <p:cNvSpPr/>
              <p:nvPr/>
            </p:nvSpPr>
            <p:spPr>
              <a:xfrm>
                <a:off x="130616" y="5142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4" name="Title"/>
              <p:cNvSpPr/>
              <p:nvPr/>
            </p:nvSpPr>
            <p:spPr>
              <a:xfrm>
                <a:off x="588952" y="5066923"/>
                <a:ext cx="43343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Title</a:t>
                </a:r>
              </a:p>
            </p:txBody>
          </p:sp>
          <p:sp>
            <p:nvSpPr>
              <p:cNvPr id="345" name="Rectangle"/>
              <p:cNvSpPr/>
              <p:nvPr/>
            </p:nvSpPr>
            <p:spPr>
              <a:xfrm>
                <a:off x="130616" y="5396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6" name="SubTitle"/>
              <p:cNvSpPr/>
              <p:nvPr/>
            </p:nvSpPr>
            <p:spPr>
              <a:xfrm>
                <a:off x="588952" y="5320923"/>
                <a:ext cx="749795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SubTitle</a:t>
                </a:r>
              </a:p>
            </p:txBody>
          </p:sp>
          <p:sp>
            <p:nvSpPr>
              <p:cNvPr id="347" name="Rectangle"/>
              <p:cNvSpPr/>
              <p:nvPr/>
            </p:nvSpPr>
            <p:spPr>
              <a:xfrm>
                <a:off x="1400616" y="4888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48" name="Column"/>
              <p:cNvSpPr/>
              <p:nvPr/>
            </p:nvSpPr>
            <p:spPr>
              <a:xfrm>
                <a:off x="1858952" y="4812923"/>
                <a:ext cx="716805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Column</a:t>
                </a:r>
              </a:p>
            </p:txBody>
          </p:sp>
          <p:sp>
            <p:nvSpPr>
              <p:cNvPr id="349" name="Rectangle"/>
              <p:cNvSpPr/>
              <p:nvPr/>
            </p:nvSpPr>
            <p:spPr>
              <a:xfrm>
                <a:off x="1400616" y="5142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6">
                    <a:lumOff val="2460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0" name="Illustration"/>
              <p:cNvSpPr/>
              <p:nvPr/>
            </p:nvSpPr>
            <p:spPr>
              <a:xfrm>
                <a:off x="1858952" y="5066923"/>
                <a:ext cx="91448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Illustration</a:t>
                </a:r>
              </a:p>
            </p:txBody>
          </p:sp>
          <p:sp>
            <p:nvSpPr>
              <p:cNvPr id="351" name="Rectangle"/>
              <p:cNvSpPr/>
              <p:nvPr/>
            </p:nvSpPr>
            <p:spPr>
              <a:xfrm>
                <a:off x="1400616" y="5396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1">
                    <a:lumOff val="-749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2" name="Caption"/>
              <p:cNvSpPr/>
              <p:nvPr/>
            </p:nvSpPr>
            <p:spPr>
              <a:xfrm>
                <a:off x="1858952" y="5320923"/>
                <a:ext cx="71697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Caption</a:t>
                </a:r>
              </a:p>
            </p:txBody>
          </p:sp>
          <p:sp>
            <p:nvSpPr>
              <p:cNvPr id="353" name="Rectangle"/>
              <p:cNvSpPr/>
              <p:nvPr/>
            </p:nvSpPr>
            <p:spPr>
              <a:xfrm>
                <a:off x="2670616" y="4888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rgbClr val="E348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4" name="Signature"/>
              <p:cNvSpPr/>
              <p:nvPr/>
            </p:nvSpPr>
            <p:spPr>
              <a:xfrm>
                <a:off x="3128953" y="4812923"/>
                <a:ext cx="86526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Signature</a:t>
                </a:r>
              </a:p>
            </p:txBody>
          </p:sp>
          <p:sp>
            <p:nvSpPr>
              <p:cNvPr id="355" name="Rectangle"/>
              <p:cNvSpPr/>
              <p:nvPr/>
            </p:nvSpPr>
            <p:spPr>
              <a:xfrm>
                <a:off x="130616" y="1339063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rgbClr val="0D2C3C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56" name="Rectangle"/>
              <p:cNvSpPr/>
              <p:nvPr/>
            </p:nvSpPr>
            <p:spPr>
              <a:xfrm>
                <a:off x="2391216" y="4361664"/>
                <a:ext cx="420959" cy="136839"/>
              </a:xfrm>
              <a:prstGeom prst="rect">
                <a:avLst/>
              </a:prstGeom>
              <a:noFill/>
              <a:ln w="38100" cap="flat">
                <a:solidFill>
                  <a:srgbClr val="E348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365" name="Group"/>
          <p:cNvGrpSpPr/>
          <p:nvPr/>
        </p:nvGrpSpPr>
        <p:grpSpPr>
          <a:xfrm>
            <a:off x="4320515" y="1158169"/>
            <a:ext cx="3776865" cy="5200699"/>
            <a:chOff x="0" y="0"/>
            <a:chExt cx="3776864" cy="5200697"/>
          </a:xfrm>
        </p:grpSpPr>
        <p:sp>
          <p:nvSpPr>
            <p:cNvPr id="359" name="Cluster parts to build the articles"/>
            <p:cNvSpPr/>
            <p:nvPr/>
          </p:nvSpPr>
          <p:spPr>
            <a:xfrm>
              <a:off x="331137" y="0"/>
              <a:ext cx="3369505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r>
                <a:rPr dirty="0"/>
                <a:t>Cluster parts to build the articles</a:t>
              </a:r>
            </a:p>
          </p:txBody>
        </p:sp>
        <p:pic>
          <p:nvPicPr>
            <p:cNvPr id="360" name="Screen Shot 2018-09-03 at 14.11.06.png" descr="Screen Shot 2018-09-03 at 14.11.06.png"/>
            <p:cNvPicPr>
              <a:picLocks noChangeAspect="1"/>
            </p:cNvPicPr>
            <p:nvPr/>
          </p:nvPicPr>
          <p:blipFill>
            <a:blip r:embed="rId3"/>
            <a:srcRect b="22903"/>
            <a:stretch>
              <a:fillRect/>
            </a:stretch>
          </p:blipFill>
          <p:spPr>
            <a:xfrm>
              <a:off x="0" y="529725"/>
              <a:ext cx="3726944" cy="4294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Rectangle"/>
            <p:cNvSpPr/>
            <p:nvPr/>
          </p:nvSpPr>
          <p:spPr>
            <a:xfrm>
              <a:off x="126965" y="1323787"/>
              <a:ext cx="2727298" cy="3530800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2" name="Rectangle"/>
            <p:cNvSpPr/>
            <p:nvPr/>
          </p:nvSpPr>
          <p:spPr>
            <a:xfrm>
              <a:off x="2892493" y="1328898"/>
              <a:ext cx="711694" cy="3530800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63" name="Article #1"/>
            <p:cNvSpPr/>
            <p:nvPr/>
          </p:nvSpPr>
          <p:spPr>
            <a:xfrm>
              <a:off x="396190" y="977899"/>
              <a:ext cx="1057050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t>Article #1</a:t>
              </a:r>
            </a:p>
          </p:txBody>
        </p:sp>
        <p:sp>
          <p:nvSpPr>
            <p:cNvPr id="364" name="Article #2"/>
            <p:cNvSpPr/>
            <p:nvPr/>
          </p:nvSpPr>
          <p:spPr>
            <a:xfrm>
              <a:off x="2719815" y="4850036"/>
              <a:ext cx="105705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t>Article #2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00796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roposed solution: main step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Proposed solution: main steps</a:t>
            </a:r>
          </a:p>
        </p:txBody>
      </p:sp>
      <p:sp>
        <p:nvSpPr>
          <p:cNvPr id="4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599462" y="6384196"/>
            <a:ext cx="269056" cy="2680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441" name="Group"/>
          <p:cNvGrpSpPr/>
          <p:nvPr/>
        </p:nvGrpSpPr>
        <p:grpSpPr>
          <a:xfrm>
            <a:off x="266952" y="1201327"/>
            <a:ext cx="3994216" cy="5566591"/>
            <a:chOff x="0" y="43158"/>
            <a:chExt cx="3994214" cy="5566590"/>
          </a:xfrm>
        </p:grpSpPr>
        <p:sp>
          <p:nvSpPr>
            <p:cNvPr id="411" name="Rectangle"/>
            <p:cNvSpPr/>
            <p:nvPr/>
          </p:nvSpPr>
          <p:spPr>
            <a:xfrm>
              <a:off x="87095" y="5084335"/>
              <a:ext cx="523679" cy="508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grpSp>
          <p:nvGrpSpPr>
            <p:cNvPr id="440" name="Group"/>
            <p:cNvGrpSpPr/>
            <p:nvPr/>
          </p:nvGrpSpPr>
          <p:grpSpPr>
            <a:xfrm>
              <a:off x="0" y="43158"/>
              <a:ext cx="3994214" cy="5566590"/>
              <a:chOff x="0" y="43159"/>
              <a:chExt cx="3994213" cy="5566588"/>
            </a:xfrm>
          </p:grpSpPr>
          <p:sp>
            <p:nvSpPr>
              <p:cNvPr id="412" name="Detect articles parts"/>
              <p:cNvSpPr/>
              <p:nvPr/>
            </p:nvSpPr>
            <p:spPr>
              <a:xfrm>
                <a:off x="666175" y="43159"/>
                <a:ext cx="2124148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r>
                  <a:rPr dirty="0"/>
                  <a:t>Detect articles parts</a:t>
                </a:r>
              </a:p>
            </p:txBody>
          </p:sp>
          <p:pic>
            <p:nvPicPr>
              <p:cNvPr id="413" name="Screen Shot 2018-09-03 at 14.11.06.png" descr="Screen Shot 2018-09-03 at 14.11.06.png"/>
              <p:cNvPicPr>
                <a:picLocks noChangeAspect="1"/>
              </p:cNvPicPr>
              <p:nvPr/>
            </p:nvPicPr>
            <p:blipFill>
              <a:blip r:embed="rId3"/>
              <a:srcRect b="22903"/>
              <a:stretch>
                <a:fillRect/>
              </a:stretch>
            </p:blipFill>
            <p:spPr>
              <a:xfrm>
                <a:off x="0" y="529725"/>
                <a:ext cx="3726944" cy="42948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4" name="Rectangle"/>
              <p:cNvSpPr/>
              <p:nvPr/>
            </p:nvSpPr>
            <p:spPr>
              <a:xfrm>
                <a:off x="130616" y="1476187"/>
                <a:ext cx="2086048" cy="50156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15" name="Rectangle"/>
              <p:cNvSpPr/>
              <p:nvPr/>
            </p:nvSpPr>
            <p:spPr>
              <a:xfrm>
                <a:off x="130616" y="2020047"/>
                <a:ext cx="2501031" cy="136840"/>
              </a:xfrm>
              <a:prstGeom prst="rect">
                <a:avLst/>
              </a:prstGeom>
              <a:noFill/>
              <a:ln w="38100" cap="flat">
                <a:solidFill>
                  <a:schemeClr val="accent3">
                    <a:lumOff val="9068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16" name="Rectangle"/>
              <p:cNvSpPr/>
              <p:nvPr/>
            </p:nvSpPr>
            <p:spPr>
              <a:xfrm>
                <a:off x="130616" y="2225487"/>
                <a:ext cx="674959" cy="2582880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17" name="Rectangle"/>
              <p:cNvSpPr/>
              <p:nvPr/>
            </p:nvSpPr>
            <p:spPr>
              <a:xfrm>
                <a:off x="823461" y="3620205"/>
                <a:ext cx="674959" cy="1185781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18" name="Rectangle"/>
              <p:cNvSpPr/>
              <p:nvPr/>
            </p:nvSpPr>
            <p:spPr>
              <a:xfrm>
                <a:off x="1503768" y="3620205"/>
                <a:ext cx="674959" cy="1185781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19" name="Rectangle"/>
              <p:cNvSpPr/>
              <p:nvPr/>
            </p:nvSpPr>
            <p:spPr>
              <a:xfrm>
                <a:off x="2164168" y="3620205"/>
                <a:ext cx="674959" cy="1185781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0" name="Rectangle"/>
              <p:cNvSpPr/>
              <p:nvPr/>
            </p:nvSpPr>
            <p:spPr>
              <a:xfrm>
                <a:off x="803716" y="3493247"/>
                <a:ext cx="2075062" cy="136840"/>
              </a:xfrm>
              <a:prstGeom prst="rect">
                <a:avLst/>
              </a:prstGeom>
              <a:noFill/>
              <a:ln w="38100" cap="flat">
                <a:solidFill>
                  <a:schemeClr val="accent1">
                    <a:lumOff val="-749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1" name="Rectangle"/>
              <p:cNvSpPr/>
              <p:nvPr/>
            </p:nvSpPr>
            <p:spPr>
              <a:xfrm>
                <a:off x="849023" y="2225487"/>
                <a:ext cx="1984448" cy="1237259"/>
              </a:xfrm>
              <a:prstGeom prst="rect">
                <a:avLst/>
              </a:prstGeom>
              <a:noFill/>
              <a:ln w="38100" cap="flat">
                <a:solidFill>
                  <a:schemeClr val="accent6">
                    <a:lumOff val="2460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2" name="Rectangle"/>
              <p:cNvSpPr/>
              <p:nvPr/>
            </p:nvSpPr>
            <p:spPr>
              <a:xfrm>
                <a:off x="2861116" y="1339063"/>
                <a:ext cx="674959" cy="136840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3" name="Rectangle"/>
              <p:cNvSpPr/>
              <p:nvPr/>
            </p:nvSpPr>
            <p:spPr>
              <a:xfrm>
                <a:off x="2871570" y="1514577"/>
                <a:ext cx="674959" cy="3278750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4" name="Rectangle"/>
              <p:cNvSpPr/>
              <p:nvPr/>
            </p:nvSpPr>
            <p:spPr>
              <a:xfrm>
                <a:off x="130616" y="4888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rgbClr val="0D2C3C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5" name="PreTitle"/>
              <p:cNvSpPr/>
              <p:nvPr/>
            </p:nvSpPr>
            <p:spPr>
              <a:xfrm>
                <a:off x="588952" y="4812923"/>
                <a:ext cx="71012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PreTitle</a:t>
                </a:r>
              </a:p>
            </p:txBody>
          </p:sp>
          <p:sp>
            <p:nvSpPr>
              <p:cNvPr id="426" name="Rectangle"/>
              <p:cNvSpPr/>
              <p:nvPr/>
            </p:nvSpPr>
            <p:spPr>
              <a:xfrm>
                <a:off x="130616" y="5142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7" name="Title"/>
              <p:cNvSpPr/>
              <p:nvPr/>
            </p:nvSpPr>
            <p:spPr>
              <a:xfrm>
                <a:off x="588952" y="5066923"/>
                <a:ext cx="43343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Title</a:t>
                </a:r>
              </a:p>
            </p:txBody>
          </p:sp>
          <p:sp>
            <p:nvSpPr>
              <p:cNvPr id="428" name="Rectangle"/>
              <p:cNvSpPr/>
              <p:nvPr/>
            </p:nvSpPr>
            <p:spPr>
              <a:xfrm>
                <a:off x="130616" y="5396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29" name="SubTitle"/>
              <p:cNvSpPr/>
              <p:nvPr/>
            </p:nvSpPr>
            <p:spPr>
              <a:xfrm>
                <a:off x="588952" y="5320923"/>
                <a:ext cx="749795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SubTitle</a:t>
                </a:r>
              </a:p>
            </p:txBody>
          </p:sp>
          <p:sp>
            <p:nvSpPr>
              <p:cNvPr id="430" name="Rectangle"/>
              <p:cNvSpPr/>
              <p:nvPr/>
            </p:nvSpPr>
            <p:spPr>
              <a:xfrm>
                <a:off x="1400616" y="4888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4">
                    <a:satOff val="-17687"/>
                    <a:lumOff val="-11529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31" name="Column"/>
              <p:cNvSpPr/>
              <p:nvPr/>
            </p:nvSpPr>
            <p:spPr>
              <a:xfrm>
                <a:off x="1858952" y="4812923"/>
                <a:ext cx="716805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Column</a:t>
                </a:r>
              </a:p>
            </p:txBody>
          </p:sp>
          <p:sp>
            <p:nvSpPr>
              <p:cNvPr id="432" name="Rectangle"/>
              <p:cNvSpPr/>
              <p:nvPr/>
            </p:nvSpPr>
            <p:spPr>
              <a:xfrm>
                <a:off x="1400616" y="5142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6">
                    <a:lumOff val="24607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33" name="Illustration"/>
              <p:cNvSpPr/>
              <p:nvPr/>
            </p:nvSpPr>
            <p:spPr>
              <a:xfrm>
                <a:off x="1858952" y="5066923"/>
                <a:ext cx="914486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Illustration</a:t>
                </a:r>
              </a:p>
            </p:txBody>
          </p:sp>
          <p:sp>
            <p:nvSpPr>
              <p:cNvPr id="434" name="Rectangle"/>
              <p:cNvSpPr/>
              <p:nvPr/>
            </p:nvSpPr>
            <p:spPr>
              <a:xfrm>
                <a:off x="1400616" y="5396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chemeClr val="accent1">
                    <a:lumOff val="-749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35" name="Caption"/>
              <p:cNvSpPr/>
              <p:nvPr/>
            </p:nvSpPr>
            <p:spPr>
              <a:xfrm>
                <a:off x="1858952" y="5320923"/>
                <a:ext cx="716978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Caption</a:t>
                </a:r>
              </a:p>
            </p:txBody>
          </p:sp>
          <p:sp>
            <p:nvSpPr>
              <p:cNvPr id="436" name="Rectangle"/>
              <p:cNvSpPr/>
              <p:nvPr/>
            </p:nvSpPr>
            <p:spPr>
              <a:xfrm>
                <a:off x="2670616" y="4888915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rgbClr val="E348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37" name="Signature"/>
              <p:cNvSpPr/>
              <p:nvPr/>
            </p:nvSpPr>
            <p:spPr>
              <a:xfrm>
                <a:off x="3128953" y="4812923"/>
                <a:ext cx="865260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400"/>
                </a:lvl1pPr>
              </a:lstStyle>
              <a:p>
                <a:r>
                  <a:t>Signature</a:t>
                </a:r>
              </a:p>
            </p:txBody>
          </p:sp>
          <p:sp>
            <p:nvSpPr>
              <p:cNvPr id="438" name="Rectangle"/>
              <p:cNvSpPr/>
              <p:nvPr/>
            </p:nvSpPr>
            <p:spPr>
              <a:xfrm>
                <a:off x="130616" y="1339063"/>
                <a:ext cx="420959" cy="136840"/>
              </a:xfrm>
              <a:prstGeom prst="rect">
                <a:avLst/>
              </a:prstGeom>
              <a:noFill/>
              <a:ln w="38100" cap="flat">
                <a:solidFill>
                  <a:srgbClr val="0D2C3C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39" name="Rectangle"/>
              <p:cNvSpPr/>
              <p:nvPr/>
            </p:nvSpPr>
            <p:spPr>
              <a:xfrm>
                <a:off x="2391216" y="4361664"/>
                <a:ext cx="420959" cy="136839"/>
              </a:xfrm>
              <a:prstGeom prst="rect">
                <a:avLst/>
              </a:prstGeom>
              <a:noFill/>
              <a:ln w="38100" cap="flat">
                <a:solidFill>
                  <a:srgbClr val="E348C7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448" name="Group"/>
          <p:cNvGrpSpPr/>
          <p:nvPr/>
        </p:nvGrpSpPr>
        <p:grpSpPr>
          <a:xfrm>
            <a:off x="4320515" y="1687894"/>
            <a:ext cx="3776866" cy="4670975"/>
            <a:chOff x="0" y="529725"/>
            <a:chExt cx="3776865" cy="4670973"/>
          </a:xfrm>
        </p:grpSpPr>
        <p:pic>
          <p:nvPicPr>
            <p:cNvPr id="443" name="Screen Shot 2018-09-03 at 14.11.06.png" descr="Screen Shot 2018-09-03 at 14.11.06.png"/>
            <p:cNvPicPr>
              <a:picLocks noChangeAspect="1"/>
            </p:cNvPicPr>
            <p:nvPr/>
          </p:nvPicPr>
          <p:blipFill>
            <a:blip r:embed="rId3"/>
            <a:srcRect b="22903"/>
            <a:stretch>
              <a:fillRect/>
            </a:stretch>
          </p:blipFill>
          <p:spPr>
            <a:xfrm>
              <a:off x="0" y="529725"/>
              <a:ext cx="3726944" cy="42948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4" name="Rectangle"/>
            <p:cNvSpPr/>
            <p:nvPr/>
          </p:nvSpPr>
          <p:spPr>
            <a:xfrm>
              <a:off x="126965" y="1323787"/>
              <a:ext cx="2727298" cy="3530800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5" name="Rectangle"/>
            <p:cNvSpPr/>
            <p:nvPr/>
          </p:nvSpPr>
          <p:spPr>
            <a:xfrm>
              <a:off x="2892493" y="1328898"/>
              <a:ext cx="711694" cy="3530800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6" name="Article #1"/>
            <p:cNvSpPr/>
            <p:nvPr/>
          </p:nvSpPr>
          <p:spPr>
            <a:xfrm>
              <a:off x="396190" y="977899"/>
              <a:ext cx="1057050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t>Article #1</a:t>
              </a:r>
            </a:p>
          </p:txBody>
        </p:sp>
        <p:sp>
          <p:nvSpPr>
            <p:cNvPr id="447" name="Article #2"/>
            <p:cNvSpPr/>
            <p:nvPr/>
          </p:nvSpPr>
          <p:spPr>
            <a:xfrm>
              <a:off x="2719815" y="4850036"/>
              <a:ext cx="105705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chemeClr val="accent1"/>
                  </a:solidFill>
                </a:defRPr>
              </a:lvl1pPr>
            </a:lstStyle>
            <a:p>
              <a:r>
                <a:t>Article #2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7492C27-AF2E-AE46-ABDC-E55BC809A456}"/>
              </a:ext>
            </a:extLst>
          </p:cNvPr>
          <p:cNvGrpSpPr/>
          <p:nvPr/>
        </p:nvGrpSpPr>
        <p:grpSpPr>
          <a:xfrm>
            <a:off x="8333715" y="1145620"/>
            <a:ext cx="3726945" cy="4867137"/>
            <a:chOff x="8333715" y="1145620"/>
            <a:chExt cx="3726945" cy="4867137"/>
          </a:xfrm>
        </p:grpSpPr>
        <p:grpSp>
          <p:nvGrpSpPr>
            <p:cNvPr id="454" name="Group"/>
            <p:cNvGrpSpPr/>
            <p:nvPr/>
          </p:nvGrpSpPr>
          <p:grpSpPr>
            <a:xfrm>
              <a:off x="8333715" y="1145620"/>
              <a:ext cx="3726945" cy="4867137"/>
              <a:chOff x="0" y="-12549"/>
              <a:chExt cx="3726944" cy="4867136"/>
            </a:xfrm>
          </p:grpSpPr>
          <p:sp>
            <p:nvSpPr>
              <p:cNvPr id="450" name="Sort article parts in reading order"/>
              <p:cNvSpPr/>
              <p:nvPr/>
            </p:nvSpPr>
            <p:spPr>
              <a:xfrm>
                <a:off x="562013" y="-12549"/>
                <a:ext cx="2772551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r>
                  <a:rPr dirty="0"/>
                  <a:t>Sort par</a:t>
                </a:r>
                <a:r>
                  <a:rPr lang="fr-FR" dirty="0" err="1"/>
                  <a:t>ts</a:t>
                </a:r>
                <a:r>
                  <a:rPr dirty="0"/>
                  <a:t> in reading order</a:t>
                </a:r>
              </a:p>
            </p:txBody>
          </p:sp>
          <p:pic>
            <p:nvPicPr>
              <p:cNvPr id="451" name="Screen Shot 2018-09-03 at 14.11.06.png" descr="Screen Shot 2018-09-03 at 14.11.06.png"/>
              <p:cNvPicPr>
                <a:picLocks noChangeAspect="1"/>
              </p:cNvPicPr>
              <p:nvPr/>
            </p:nvPicPr>
            <p:blipFill>
              <a:blip r:embed="rId3"/>
              <a:srcRect b="22903"/>
              <a:stretch>
                <a:fillRect/>
              </a:stretch>
            </p:blipFill>
            <p:spPr>
              <a:xfrm>
                <a:off x="0" y="529725"/>
                <a:ext cx="3726944" cy="42948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52" name="Rectangle"/>
              <p:cNvSpPr/>
              <p:nvPr/>
            </p:nvSpPr>
            <p:spPr>
              <a:xfrm>
                <a:off x="126965" y="1323787"/>
                <a:ext cx="2727298" cy="3530800"/>
              </a:xfrm>
              <a:prstGeom prst="rect">
                <a:avLst/>
              </a:prstGeom>
              <a:noFill/>
              <a:ln w="381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53" name="Article #1"/>
              <p:cNvSpPr/>
              <p:nvPr/>
            </p:nvSpPr>
            <p:spPr>
              <a:xfrm>
                <a:off x="396190" y="977899"/>
                <a:ext cx="1057050" cy="350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>
                    <a:solidFill>
                      <a:schemeClr val="accent1"/>
                    </a:solidFill>
                  </a:defRPr>
                </a:lvl1pPr>
              </a:lstStyle>
              <a:p>
                <a:r>
                  <a:t>Article #1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D9CECE0-974A-D648-A473-E08598094A17}"/>
                </a:ext>
              </a:extLst>
            </p:cNvPr>
            <p:cNvGrpSpPr/>
            <p:nvPr/>
          </p:nvGrpSpPr>
          <p:grpSpPr>
            <a:xfrm>
              <a:off x="8474769" y="2509933"/>
              <a:ext cx="2735462" cy="3469303"/>
              <a:chOff x="8474769" y="2509933"/>
              <a:chExt cx="2735462" cy="3469303"/>
            </a:xfrm>
          </p:grpSpPr>
          <p:sp>
            <p:nvSpPr>
              <p:cNvPr id="455" name="Rectangle"/>
              <p:cNvSpPr/>
              <p:nvPr/>
            </p:nvSpPr>
            <p:spPr>
              <a:xfrm>
                <a:off x="8474769" y="2647057"/>
                <a:ext cx="2086048" cy="501568"/>
              </a:xfrm>
              <a:prstGeom prst="rect">
                <a:avLst/>
              </a:prstGeom>
              <a:ln w="38100">
                <a:solidFill>
                  <a:schemeClr val="accent4">
                    <a:satOff val="-17687"/>
                    <a:lumOff val="-11529"/>
                  </a:schemeClr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456" name="Rectangle"/>
              <p:cNvSpPr/>
              <p:nvPr/>
            </p:nvSpPr>
            <p:spPr>
              <a:xfrm>
                <a:off x="8474769" y="3190916"/>
                <a:ext cx="2501030" cy="136840"/>
              </a:xfrm>
              <a:prstGeom prst="rect">
                <a:avLst/>
              </a:prstGeom>
              <a:ln w="38100">
                <a:solidFill>
                  <a:schemeClr val="accent4">
                    <a:satOff val="-17687"/>
                    <a:lumOff val="-11529"/>
                  </a:schemeClr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457" name="Rectangle"/>
              <p:cNvSpPr/>
              <p:nvPr/>
            </p:nvSpPr>
            <p:spPr>
              <a:xfrm>
                <a:off x="8474769" y="3396357"/>
                <a:ext cx="674959" cy="2582879"/>
              </a:xfrm>
              <a:prstGeom prst="rect">
                <a:avLst/>
              </a:prstGeom>
              <a:ln w="38100">
                <a:solidFill>
                  <a:schemeClr val="accent4">
                    <a:satOff val="-17687"/>
                    <a:lumOff val="-11529"/>
                  </a:schemeClr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458" name="Rectangle"/>
              <p:cNvSpPr/>
              <p:nvPr/>
            </p:nvSpPr>
            <p:spPr>
              <a:xfrm>
                <a:off x="9167614" y="4791075"/>
                <a:ext cx="674958" cy="1185780"/>
              </a:xfrm>
              <a:prstGeom prst="rect">
                <a:avLst/>
              </a:prstGeom>
              <a:ln w="38100">
                <a:solidFill>
                  <a:schemeClr val="accent4">
                    <a:satOff val="-17687"/>
                    <a:lumOff val="-11529"/>
                  </a:schemeClr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459" name="Rectangle"/>
              <p:cNvSpPr/>
              <p:nvPr/>
            </p:nvSpPr>
            <p:spPr>
              <a:xfrm>
                <a:off x="9847921" y="4791075"/>
                <a:ext cx="674959" cy="1185780"/>
              </a:xfrm>
              <a:prstGeom prst="rect">
                <a:avLst/>
              </a:prstGeom>
              <a:ln w="38100">
                <a:solidFill>
                  <a:schemeClr val="accent4">
                    <a:satOff val="-17687"/>
                    <a:lumOff val="-11529"/>
                  </a:schemeClr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460" name="Rectangle"/>
              <p:cNvSpPr/>
              <p:nvPr/>
            </p:nvSpPr>
            <p:spPr>
              <a:xfrm>
                <a:off x="10508321" y="4791075"/>
                <a:ext cx="674959" cy="1185780"/>
              </a:xfrm>
              <a:prstGeom prst="rect">
                <a:avLst/>
              </a:prstGeom>
              <a:ln w="38100">
                <a:solidFill>
                  <a:schemeClr val="accent4">
                    <a:satOff val="-17687"/>
                    <a:lumOff val="-11529"/>
                  </a:schemeClr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461" name="Rectangle"/>
              <p:cNvSpPr/>
              <p:nvPr/>
            </p:nvSpPr>
            <p:spPr>
              <a:xfrm>
                <a:off x="8474769" y="2509933"/>
                <a:ext cx="420959" cy="136840"/>
              </a:xfrm>
              <a:prstGeom prst="rect">
                <a:avLst/>
              </a:prstGeom>
              <a:ln w="38100">
                <a:solidFill>
                  <a:schemeClr val="accent4">
                    <a:satOff val="-17687"/>
                    <a:lumOff val="-11529"/>
                  </a:schemeClr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462" name="Rectangle"/>
              <p:cNvSpPr/>
              <p:nvPr/>
            </p:nvSpPr>
            <p:spPr>
              <a:xfrm>
                <a:off x="9135169" y="4651416"/>
                <a:ext cx="2075062" cy="136840"/>
              </a:xfrm>
              <a:prstGeom prst="rect">
                <a:avLst/>
              </a:prstGeom>
              <a:ln w="38100">
                <a:solidFill>
                  <a:schemeClr val="accent4">
                    <a:satOff val="-17687"/>
                    <a:lumOff val="-11529"/>
                  </a:schemeClr>
                </a:solidFill>
                <a:miter/>
              </a:ln>
            </p:spPr>
            <p:txBody>
              <a:bodyPr lIns="45719" rIns="45719" anchor="ctr"/>
              <a:lstStyle/>
              <a:p>
                <a:endParaRPr/>
              </a:p>
            </p:txBody>
          </p:sp>
          <p:sp>
            <p:nvSpPr>
              <p:cNvPr id="463" name="Line"/>
              <p:cNvSpPr/>
              <p:nvPr/>
            </p:nvSpPr>
            <p:spPr>
              <a:xfrm>
                <a:off x="8685248" y="2586400"/>
                <a:ext cx="1" cy="360000"/>
              </a:xfrm>
              <a:prstGeom prst="line">
                <a:avLst/>
              </a:prstGeom>
              <a:ln w="50800">
                <a:solidFill>
                  <a:schemeClr val="accent1">
                    <a:lumOff val="-7490"/>
                  </a:schemeClr>
                </a:solidFill>
                <a:miter lim="400000"/>
                <a:tailEnd type="triangle"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464" name="Line"/>
              <p:cNvSpPr/>
              <p:nvPr/>
            </p:nvSpPr>
            <p:spPr>
              <a:xfrm>
                <a:off x="8685248" y="2967399"/>
                <a:ext cx="1" cy="360001"/>
              </a:xfrm>
              <a:prstGeom prst="line">
                <a:avLst/>
              </a:prstGeom>
              <a:ln w="50800">
                <a:solidFill>
                  <a:schemeClr val="accent1">
                    <a:lumOff val="-7490"/>
                  </a:schemeClr>
                </a:solidFill>
                <a:miter lim="400000"/>
                <a:tailEnd type="triangle"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465" name="Line"/>
              <p:cNvSpPr/>
              <p:nvPr/>
            </p:nvSpPr>
            <p:spPr>
              <a:xfrm>
                <a:off x="8685248" y="3348399"/>
                <a:ext cx="1" cy="360001"/>
              </a:xfrm>
              <a:prstGeom prst="line">
                <a:avLst/>
              </a:prstGeom>
              <a:ln w="50800">
                <a:solidFill>
                  <a:schemeClr val="accent1">
                    <a:lumOff val="-7490"/>
                  </a:schemeClr>
                </a:solidFill>
                <a:miter lim="400000"/>
                <a:tailEnd type="triangle"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466" name="Line"/>
              <p:cNvSpPr/>
              <p:nvPr/>
            </p:nvSpPr>
            <p:spPr>
              <a:xfrm>
                <a:off x="9040848" y="5253400"/>
                <a:ext cx="360001" cy="1"/>
              </a:xfrm>
              <a:prstGeom prst="line">
                <a:avLst/>
              </a:prstGeom>
              <a:ln w="50800">
                <a:solidFill>
                  <a:schemeClr val="accent1">
                    <a:lumOff val="-7490"/>
                  </a:schemeClr>
                </a:solidFill>
                <a:miter lim="400000"/>
                <a:tailEnd type="triangle"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467" name="Line"/>
              <p:cNvSpPr/>
              <p:nvPr/>
            </p:nvSpPr>
            <p:spPr>
              <a:xfrm>
                <a:off x="9675848" y="5253400"/>
                <a:ext cx="360001" cy="1"/>
              </a:xfrm>
              <a:prstGeom prst="line">
                <a:avLst/>
              </a:prstGeom>
              <a:ln w="50800">
                <a:solidFill>
                  <a:schemeClr val="accent1">
                    <a:lumOff val="-7490"/>
                  </a:schemeClr>
                </a:solidFill>
                <a:miter lim="400000"/>
                <a:tailEnd type="triangle"/>
              </a:ln>
            </p:spPr>
            <p:txBody>
              <a:bodyPr lIns="45719" rIns="45719"/>
              <a:lstStyle/>
              <a:p>
                <a:endParaRPr/>
              </a:p>
            </p:txBody>
          </p:sp>
          <p:sp>
            <p:nvSpPr>
              <p:cNvPr id="468" name="Line"/>
              <p:cNvSpPr/>
              <p:nvPr/>
            </p:nvSpPr>
            <p:spPr>
              <a:xfrm>
                <a:off x="10310848" y="5253400"/>
                <a:ext cx="360001" cy="1"/>
              </a:xfrm>
              <a:prstGeom prst="line">
                <a:avLst/>
              </a:prstGeom>
              <a:ln w="50800">
                <a:solidFill>
                  <a:schemeClr val="accent1">
                    <a:lumOff val="-7490"/>
                  </a:schemeClr>
                </a:solidFill>
                <a:miter lim="400000"/>
                <a:tailEnd type="triangle"/>
              </a:ln>
            </p:spPr>
            <p:txBody>
              <a:bodyPr lIns="45719" rIns="45719"/>
              <a:lstStyle/>
              <a:p>
                <a:endParaRPr/>
              </a:p>
            </p:txBody>
          </p:sp>
        </p:grpSp>
      </p:grpSp>
      <p:sp>
        <p:nvSpPr>
          <p:cNvPr id="65" name="Cluster parts to build the articles">
            <a:extLst>
              <a:ext uri="{FF2B5EF4-FFF2-40B4-BE49-F238E27FC236}">
                <a16:creationId xmlns:a16="http://schemas.microsoft.com/office/drawing/2014/main" id="{1C46B056-E95F-1C46-8A31-0ED9DEC133B1}"/>
              </a:ext>
            </a:extLst>
          </p:cNvPr>
          <p:cNvSpPr/>
          <p:nvPr/>
        </p:nvSpPr>
        <p:spPr>
          <a:xfrm>
            <a:off x="4447480" y="1152643"/>
            <a:ext cx="3369506" cy="350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 numCol="1" anchor="t">
            <a:spAutoFit/>
          </a:bodyPr>
          <a:lstStyle/>
          <a:p>
            <a:r>
              <a:rPr dirty="0"/>
              <a:t>Cluster parts to build the articles</a:t>
            </a:r>
          </a:p>
        </p:txBody>
      </p:sp>
    </p:spTree>
    <p:extLst>
      <p:ext uri="{BB962C8B-B14F-4D97-AF65-F5344CB8AC3E}">
        <p14:creationId xmlns:p14="http://schemas.microsoft.com/office/powerpoint/2010/main" val="359647277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roposed solution: main step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Proposed solution: main steps</a:t>
            </a:r>
          </a:p>
        </p:txBody>
      </p:sp>
      <p:sp>
        <p:nvSpPr>
          <p:cNvPr id="4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599462" y="6384196"/>
            <a:ext cx="269056" cy="2680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BC0CC2-E808-FF4B-8E0E-F93665C5DDBB}"/>
              </a:ext>
            </a:extLst>
          </p:cNvPr>
          <p:cNvGrpSpPr/>
          <p:nvPr/>
        </p:nvGrpSpPr>
        <p:grpSpPr>
          <a:xfrm>
            <a:off x="403256" y="1920240"/>
            <a:ext cx="11330734" cy="4194217"/>
            <a:chOff x="460549" y="1411053"/>
            <a:chExt cx="10725500" cy="40358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13F546-B05F-F349-821E-0521BC7C9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49" y="1417583"/>
              <a:ext cx="3045368" cy="40228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18CA6A-A8F5-2746-923C-060A4763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738" y="1411053"/>
              <a:ext cx="3050311" cy="40293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4821C0-832B-974E-8936-1F602A2E0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672" y="1417583"/>
              <a:ext cx="3050311" cy="402936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44DA280-A439-B94C-8EFF-8AE9F818AA72}"/>
                </a:ext>
              </a:extLst>
            </p:cNvPr>
            <p:cNvCxnSpPr/>
            <p:nvPr/>
          </p:nvCxnSpPr>
          <p:spPr>
            <a:xfrm>
              <a:off x="1983233" y="5064369"/>
              <a:ext cx="2711859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71D7856-9BB6-4346-BC63-32643EE94EB0}"/>
                </a:ext>
              </a:extLst>
            </p:cNvPr>
            <p:cNvCxnSpPr/>
            <p:nvPr/>
          </p:nvCxnSpPr>
          <p:spPr>
            <a:xfrm>
              <a:off x="6734908" y="4642338"/>
              <a:ext cx="1951892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6113BDD-80B0-504B-980E-21FAA8314FD6}"/>
              </a:ext>
            </a:extLst>
          </p:cNvPr>
          <p:cNvSpPr txBox="1"/>
          <p:nvPr/>
        </p:nvSpPr>
        <p:spPr>
          <a:xfrm>
            <a:off x="3974123" y="1019908"/>
            <a:ext cx="425547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Track</a:t>
            </a:r>
            <a:r>
              <a:rPr kumimoji="0" lang="fr-F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articles on multiple pages</a:t>
            </a:r>
          </a:p>
        </p:txBody>
      </p:sp>
    </p:spTree>
    <p:extLst>
      <p:ext uri="{BB962C8B-B14F-4D97-AF65-F5344CB8AC3E}">
        <p14:creationId xmlns:p14="http://schemas.microsoft.com/office/powerpoint/2010/main" val="215124621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C94DD590-16E4-1D49-8292-D7CB54C0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23999"/>
            <a:ext cx="11522075" cy="539669"/>
          </a:xfrm>
        </p:spPr>
        <p:txBody>
          <a:bodyPr/>
          <a:lstStyle/>
          <a:p>
            <a:r>
              <a:rPr lang="fr-FR" dirty="0" err="1"/>
              <a:t>Detecting</a:t>
            </a:r>
            <a:r>
              <a:rPr lang="fr-FR" dirty="0"/>
              <a:t> articles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CBAFDE-9221-EA4B-A568-928FF29EC4DD}"/>
              </a:ext>
            </a:extLst>
          </p:cNvPr>
          <p:cNvCxnSpPr>
            <a:cxnSpLocks/>
          </p:cNvCxnSpPr>
          <p:nvPr/>
        </p:nvCxnSpPr>
        <p:spPr>
          <a:xfrm>
            <a:off x="6096000" y="1731264"/>
            <a:ext cx="1" cy="445882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91E7C0-B6D5-6E48-8C1E-CF1AE7B30474}"/>
              </a:ext>
            </a:extLst>
          </p:cNvPr>
          <p:cNvSpPr txBox="1"/>
          <p:nvPr/>
        </p:nvSpPr>
        <p:spPr>
          <a:xfrm>
            <a:off x="492369" y="1028859"/>
            <a:ext cx="538089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Text</a:t>
            </a: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approach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B57862-AD1A-3849-9269-60976D877F63}"/>
              </a:ext>
            </a:extLst>
          </p:cNvPr>
          <p:cNvSpPr txBox="1"/>
          <p:nvPr/>
        </p:nvSpPr>
        <p:spPr>
          <a:xfrm>
            <a:off x="6487351" y="995647"/>
            <a:ext cx="538089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Vision </a:t>
            </a:r>
            <a:r>
              <a:rPr kumimoji="0" lang="fr-FR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approach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Screen Shot 2018-09-03 at 14.11.06.png" descr="Screen Shot 2018-09-03 at 14.11.06.png">
            <a:extLst>
              <a:ext uri="{FF2B5EF4-FFF2-40B4-BE49-F238E27FC236}">
                <a16:creationId xmlns:a16="http://schemas.microsoft.com/office/drawing/2014/main" id="{AE0EFA14-9524-0545-9E66-BA07200CA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4" y="1880529"/>
            <a:ext cx="2313411" cy="345788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98DC49-C51A-1541-9259-F2728D9A6E03}"/>
              </a:ext>
            </a:extLst>
          </p:cNvPr>
          <p:cNvCxnSpPr>
            <a:cxnSpLocks/>
          </p:cNvCxnSpPr>
          <p:nvPr/>
        </p:nvCxnSpPr>
        <p:spPr>
          <a:xfrm>
            <a:off x="1389185" y="2554233"/>
            <a:ext cx="148192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2C7A33-49B5-DB44-96B8-B537FB1DAC39}"/>
              </a:ext>
            </a:extLst>
          </p:cNvPr>
          <p:cNvSpPr txBox="1"/>
          <p:nvPr/>
        </p:nvSpPr>
        <p:spPr>
          <a:xfrm>
            <a:off x="2982483" y="2039814"/>
            <a:ext cx="3002148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b="1" dirty="0"/>
              <a:t>Info for </a:t>
            </a:r>
            <a:r>
              <a:rPr lang="fr-FR" b="1" dirty="0" err="1"/>
              <a:t>each</a:t>
            </a:r>
            <a:r>
              <a:rPr lang="fr-FR" b="1" dirty="0"/>
              <a:t> line of </a:t>
            </a:r>
            <a:r>
              <a:rPr lang="fr-FR" b="1" dirty="0" err="1"/>
              <a:t>text</a:t>
            </a:r>
            <a:r>
              <a:rPr lang="fr-FR" b="1" dirty="0"/>
              <a:t>:</a:t>
            </a:r>
            <a:endParaRPr kumimoji="0" lang="fr-FR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Font size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 err="1"/>
              <a:t>Color</a:t>
            </a:r>
            <a:endParaRPr lang="fr-FR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…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62E714-88C5-F347-B70C-31B4E3BFAC54}"/>
              </a:ext>
            </a:extLst>
          </p:cNvPr>
          <p:cNvCxnSpPr/>
          <p:nvPr/>
        </p:nvCxnSpPr>
        <p:spPr>
          <a:xfrm>
            <a:off x="4448551" y="2915417"/>
            <a:ext cx="0" cy="80889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68166C-1E5E-5349-B46E-FDF4CA92BF72}"/>
              </a:ext>
            </a:extLst>
          </p:cNvPr>
          <p:cNvSpPr txBox="1"/>
          <p:nvPr/>
        </p:nvSpPr>
        <p:spPr>
          <a:xfrm>
            <a:off x="2982372" y="3770029"/>
            <a:ext cx="334797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dirty="0" err="1"/>
              <a:t>Features</a:t>
            </a:r>
            <a:r>
              <a:rPr lang="fr-FR" b="1" dirty="0"/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Aspect r</a:t>
            </a:r>
            <a:r>
              <a:rPr lang="fr-FR" dirty="0"/>
              <a:t>atio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Relative font size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FDF1F3-28BE-0E46-87EF-622612492F04}"/>
              </a:ext>
            </a:extLst>
          </p:cNvPr>
          <p:cNvCxnSpPr>
            <a:cxnSpLocks/>
          </p:cNvCxnSpPr>
          <p:nvPr/>
        </p:nvCxnSpPr>
        <p:spPr>
          <a:xfrm flipH="1">
            <a:off x="3062132" y="4966306"/>
            <a:ext cx="1403320" cy="74282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917969E-6CEA-5740-A26C-2ADE3DCCD5DC}"/>
              </a:ext>
            </a:extLst>
          </p:cNvPr>
          <p:cNvSpPr txBox="1"/>
          <p:nvPr/>
        </p:nvSpPr>
        <p:spPr>
          <a:xfrm>
            <a:off x="1041796" y="5829141"/>
            <a:ext cx="34993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Random</a:t>
            </a:r>
            <a:r>
              <a:rPr kumimoji="0" lang="fr-F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Forest Classifier</a:t>
            </a:r>
          </a:p>
        </p:txBody>
      </p:sp>
      <p:pic>
        <p:nvPicPr>
          <p:cNvPr id="31" name="Screen Shot 2018-09-03 at 14.11.06.png" descr="Screen Shot 2018-09-03 at 14.11.06.png">
            <a:extLst>
              <a:ext uri="{FF2B5EF4-FFF2-40B4-BE49-F238E27FC236}">
                <a16:creationId xmlns:a16="http://schemas.microsoft.com/office/drawing/2014/main" id="{F320639C-5E0D-A741-8B60-291F992DC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09" y="1788194"/>
            <a:ext cx="2313411" cy="345788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C1D457-9675-1B4F-A553-4C54C0DC278D}"/>
              </a:ext>
            </a:extLst>
          </p:cNvPr>
          <p:cNvCxnSpPr>
            <a:cxnSpLocks/>
          </p:cNvCxnSpPr>
          <p:nvPr/>
        </p:nvCxnSpPr>
        <p:spPr>
          <a:xfrm>
            <a:off x="9297075" y="3313911"/>
            <a:ext cx="847517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EB750DF-8EF5-D14E-BB91-E7C4C5F869B2}"/>
              </a:ext>
            </a:extLst>
          </p:cNvPr>
          <p:cNvSpPr txBox="1"/>
          <p:nvPr/>
        </p:nvSpPr>
        <p:spPr>
          <a:xfrm>
            <a:off x="10328447" y="3099530"/>
            <a:ext cx="20799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JPEG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6166DE-9974-8744-8E81-3DC897801E92}"/>
              </a:ext>
            </a:extLst>
          </p:cNvPr>
          <p:cNvCxnSpPr>
            <a:cxnSpLocks/>
          </p:cNvCxnSpPr>
          <p:nvPr/>
        </p:nvCxnSpPr>
        <p:spPr>
          <a:xfrm flipH="1">
            <a:off x="9501970" y="3517138"/>
            <a:ext cx="1219360" cy="204515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B533A96-2F77-8A45-991B-90CC1DACBDD9}"/>
              </a:ext>
            </a:extLst>
          </p:cNvPr>
          <p:cNvSpPr txBox="1"/>
          <p:nvPr/>
        </p:nvSpPr>
        <p:spPr>
          <a:xfrm>
            <a:off x="7672652" y="5658845"/>
            <a:ext cx="34993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Faster</a:t>
            </a:r>
            <a:r>
              <a:rPr kumimoji="0" lang="fr-F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RCNN Object </a:t>
            </a:r>
            <a:r>
              <a:rPr kumimoji="0" lang="fr-FR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detection</a:t>
            </a:r>
            <a:endParaRPr kumimoji="0" lang="fr-FR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A63F52-CDC0-F643-BFEA-BA722CAC187E}"/>
              </a:ext>
            </a:extLst>
          </p:cNvPr>
          <p:cNvSpPr/>
          <p:nvPr/>
        </p:nvSpPr>
        <p:spPr>
          <a:xfrm>
            <a:off x="406400" y="2464420"/>
            <a:ext cx="1210527" cy="167944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0EC0AE-A3B2-AA46-8903-DD31AC323663}"/>
              </a:ext>
            </a:extLst>
          </p:cNvPr>
          <p:cNvSpPr/>
          <p:nvPr/>
        </p:nvSpPr>
        <p:spPr>
          <a:xfrm>
            <a:off x="396270" y="2616820"/>
            <a:ext cx="1277345" cy="16793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3E104F-0792-DB4F-A6C1-C193848F88CA}"/>
              </a:ext>
            </a:extLst>
          </p:cNvPr>
          <p:cNvSpPr/>
          <p:nvPr/>
        </p:nvSpPr>
        <p:spPr>
          <a:xfrm>
            <a:off x="415938" y="2769220"/>
            <a:ext cx="1481929" cy="78117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150C4A-2C55-2540-86C5-5517C24B0B01}"/>
              </a:ext>
            </a:extLst>
          </p:cNvPr>
          <p:cNvSpPr/>
          <p:nvPr/>
        </p:nvSpPr>
        <p:spPr>
          <a:xfrm>
            <a:off x="415934" y="2847336"/>
            <a:ext cx="1545601" cy="57427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E15E3D-96E6-1C49-92B5-24B386540ABC}"/>
              </a:ext>
            </a:extLst>
          </p:cNvPr>
          <p:cNvSpPr/>
          <p:nvPr/>
        </p:nvSpPr>
        <p:spPr>
          <a:xfrm>
            <a:off x="415935" y="2909922"/>
            <a:ext cx="409976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E58988-4FDC-A84C-91A9-CA77BE86D36E}"/>
              </a:ext>
            </a:extLst>
          </p:cNvPr>
          <p:cNvSpPr/>
          <p:nvPr/>
        </p:nvSpPr>
        <p:spPr>
          <a:xfrm>
            <a:off x="532498" y="2944454"/>
            <a:ext cx="293414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232365-63ED-7443-90E0-0F078A7AE38E}"/>
              </a:ext>
            </a:extLst>
          </p:cNvPr>
          <p:cNvSpPr/>
          <p:nvPr/>
        </p:nvSpPr>
        <p:spPr>
          <a:xfrm>
            <a:off x="532498" y="2995332"/>
            <a:ext cx="293413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85E0834-0270-4A4F-BC3E-5F620612671A}"/>
              </a:ext>
            </a:extLst>
          </p:cNvPr>
          <p:cNvSpPr/>
          <p:nvPr/>
        </p:nvSpPr>
        <p:spPr>
          <a:xfrm>
            <a:off x="415934" y="3039463"/>
            <a:ext cx="409976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2C203A9-3584-294A-92A6-378712FE1401}"/>
              </a:ext>
            </a:extLst>
          </p:cNvPr>
          <p:cNvSpPr/>
          <p:nvPr/>
        </p:nvSpPr>
        <p:spPr>
          <a:xfrm>
            <a:off x="415933" y="3085182"/>
            <a:ext cx="409976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B5D1D4-566E-4F4E-9FFE-5628598C039A}"/>
              </a:ext>
            </a:extLst>
          </p:cNvPr>
          <p:cNvSpPr/>
          <p:nvPr/>
        </p:nvSpPr>
        <p:spPr>
          <a:xfrm>
            <a:off x="418897" y="3139420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4B0421-4093-D34E-B758-BB06E29A9F5D}"/>
              </a:ext>
            </a:extLst>
          </p:cNvPr>
          <p:cNvSpPr/>
          <p:nvPr/>
        </p:nvSpPr>
        <p:spPr>
          <a:xfrm>
            <a:off x="414549" y="3191863"/>
            <a:ext cx="409976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7F9B2C-84C2-4244-8262-32F3F703CE10}"/>
              </a:ext>
            </a:extLst>
          </p:cNvPr>
          <p:cNvSpPr/>
          <p:nvPr/>
        </p:nvSpPr>
        <p:spPr>
          <a:xfrm>
            <a:off x="414548" y="3237582"/>
            <a:ext cx="409976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DB47A3-016C-CB40-962B-10602F0E7EB0}"/>
              </a:ext>
            </a:extLst>
          </p:cNvPr>
          <p:cNvSpPr/>
          <p:nvPr/>
        </p:nvSpPr>
        <p:spPr>
          <a:xfrm>
            <a:off x="417512" y="3291820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1B4DC0-F91A-E04A-B8D0-798C2EE4EB9D}"/>
              </a:ext>
            </a:extLst>
          </p:cNvPr>
          <p:cNvSpPr/>
          <p:nvPr/>
        </p:nvSpPr>
        <p:spPr>
          <a:xfrm>
            <a:off x="410391" y="3345644"/>
            <a:ext cx="409976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475C1B-A8DC-2D45-98C5-4212B1657534}"/>
              </a:ext>
            </a:extLst>
          </p:cNvPr>
          <p:cNvSpPr/>
          <p:nvPr/>
        </p:nvSpPr>
        <p:spPr>
          <a:xfrm>
            <a:off x="410390" y="3391363"/>
            <a:ext cx="409976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3FDD84-A21A-F04B-A28B-B46A53D3A952}"/>
              </a:ext>
            </a:extLst>
          </p:cNvPr>
          <p:cNvSpPr/>
          <p:nvPr/>
        </p:nvSpPr>
        <p:spPr>
          <a:xfrm>
            <a:off x="413354" y="3445601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84A0DD0-B765-B24C-9C86-2C07712FEDD4}"/>
              </a:ext>
            </a:extLst>
          </p:cNvPr>
          <p:cNvSpPr/>
          <p:nvPr/>
        </p:nvSpPr>
        <p:spPr>
          <a:xfrm>
            <a:off x="410393" y="3507749"/>
            <a:ext cx="409976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C4E5A1-B885-BB47-A69C-3ACF681968E4}"/>
              </a:ext>
            </a:extLst>
          </p:cNvPr>
          <p:cNvSpPr/>
          <p:nvPr/>
        </p:nvSpPr>
        <p:spPr>
          <a:xfrm>
            <a:off x="413354" y="3624225"/>
            <a:ext cx="325871" cy="48560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A1864B-F6AE-2546-A9B9-1045185C3EB4}"/>
              </a:ext>
            </a:extLst>
          </p:cNvPr>
          <p:cNvSpPr/>
          <p:nvPr/>
        </p:nvSpPr>
        <p:spPr>
          <a:xfrm>
            <a:off x="416318" y="3678463"/>
            <a:ext cx="323515" cy="5742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FAC485-7A61-F342-8EF7-FC9232F4C852}"/>
              </a:ext>
            </a:extLst>
          </p:cNvPr>
          <p:cNvSpPr/>
          <p:nvPr/>
        </p:nvSpPr>
        <p:spPr>
          <a:xfrm>
            <a:off x="413354" y="3735889"/>
            <a:ext cx="323515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2BDC96-C41E-104A-A0CE-7FAF053239D7}"/>
              </a:ext>
            </a:extLst>
          </p:cNvPr>
          <p:cNvSpPr/>
          <p:nvPr/>
        </p:nvSpPr>
        <p:spPr>
          <a:xfrm>
            <a:off x="417415" y="3552442"/>
            <a:ext cx="74954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230D91-994A-254F-AB5A-7E32DCF67BFC}"/>
              </a:ext>
            </a:extLst>
          </p:cNvPr>
          <p:cNvSpPr/>
          <p:nvPr/>
        </p:nvSpPr>
        <p:spPr>
          <a:xfrm>
            <a:off x="413354" y="3815282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8080F9A-DEDE-5B42-81BE-5B100D3DD1EF}"/>
              </a:ext>
            </a:extLst>
          </p:cNvPr>
          <p:cNvSpPr/>
          <p:nvPr/>
        </p:nvSpPr>
        <p:spPr>
          <a:xfrm>
            <a:off x="410634" y="3873796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92D1B6-9C09-9747-9F9E-3516617E26DF}"/>
              </a:ext>
            </a:extLst>
          </p:cNvPr>
          <p:cNvSpPr/>
          <p:nvPr/>
        </p:nvSpPr>
        <p:spPr>
          <a:xfrm>
            <a:off x="414715" y="3930944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5B6CE50-ECEB-0D4F-80F5-A7D8F9DBA60D}"/>
              </a:ext>
            </a:extLst>
          </p:cNvPr>
          <p:cNvSpPr/>
          <p:nvPr/>
        </p:nvSpPr>
        <p:spPr>
          <a:xfrm>
            <a:off x="411995" y="3989458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F7F088-24A7-9145-A7F0-F076CCF974C7}"/>
              </a:ext>
            </a:extLst>
          </p:cNvPr>
          <p:cNvSpPr/>
          <p:nvPr/>
        </p:nvSpPr>
        <p:spPr>
          <a:xfrm>
            <a:off x="410633" y="4045240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D3AAE2C-0BBC-9B4F-B606-58BE5EB3A306}"/>
              </a:ext>
            </a:extLst>
          </p:cNvPr>
          <p:cNvSpPr/>
          <p:nvPr/>
        </p:nvSpPr>
        <p:spPr>
          <a:xfrm>
            <a:off x="407913" y="4103754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731B40-7A6E-064A-A5B1-2F8A768BDCE5}"/>
              </a:ext>
            </a:extLst>
          </p:cNvPr>
          <p:cNvSpPr/>
          <p:nvPr/>
        </p:nvSpPr>
        <p:spPr>
          <a:xfrm>
            <a:off x="410633" y="4159539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44A642-AFFA-A54B-BD63-0E0C36B755E2}"/>
              </a:ext>
            </a:extLst>
          </p:cNvPr>
          <p:cNvSpPr/>
          <p:nvPr/>
        </p:nvSpPr>
        <p:spPr>
          <a:xfrm>
            <a:off x="407913" y="4218053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FE27C8-1DF3-A841-B543-D4BC5000293B}"/>
              </a:ext>
            </a:extLst>
          </p:cNvPr>
          <p:cNvSpPr/>
          <p:nvPr/>
        </p:nvSpPr>
        <p:spPr>
          <a:xfrm>
            <a:off x="407913" y="4275237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7A6C744-F8EF-6B4E-8D42-51338EBC8E74}"/>
              </a:ext>
            </a:extLst>
          </p:cNvPr>
          <p:cNvSpPr/>
          <p:nvPr/>
        </p:nvSpPr>
        <p:spPr>
          <a:xfrm>
            <a:off x="407913" y="4389536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30F707-0A2D-6142-8C97-AEC1919F60C3}"/>
              </a:ext>
            </a:extLst>
          </p:cNvPr>
          <p:cNvSpPr/>
          <p:nvPr/>
        </p:nvSpPr>
        <p:spPr>
          <a:xfrm>
            <a:off x="407913" y="4338160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62F801-4E24-6648-9986-0238C21F7FBC}"/>
              </a:ext>
            </a:extLst>
          </p:cNvPr>
          <p:cNvSpPr/>
          <p:nvPr/>
        </p:nvSpPr>
        <p:spPr>
          <a:xfrm>
            <a:off x="407913" y="4452459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41F487E-186A-9249-842A-53AF5DD094C3}"/>
              </a:ext>
            </a:extLst>
          </p:cNvPr>
          <p:cNvSpPr/>
          <p:nvPr/>
        </p:nvSpPr>
        <p:spPr>
          <a:xfrm>
            <a:off x="407913" y="4503242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FD44482-C7E6-7048-9040-F10FEAC0A23C}"/>
              </a:ext>
            </a:extLst>
          </p:cNvPr>
          <p:cNvSpPr/>
          <p:nvPr/>
        </p:nvSpPr>
        <p:spPr>
          <a:xfrm>
            <a:off x="838290" y="3795721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2405D46-4ACC-D845-926D-BF6D79218AB6}"/>
              </a:ext>
            </a:extLst>
          </p:cNvPr>
          <p:cNvSpPr/>
          <p:nvPr/>
        </p:nvSpPr>
        <p:spPr>
          <a:xfrm>
            <a:off x="838290" y="3860966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0C8CA0B-B480-514F-A577-DFC290020BED}"/>
              </a:ext>
            </a:extLst>
          </p:cNvPr>
          <p:cNvSpPr/>
          <p:nvPr/>
        </p:nvSpPr>
        <p:spPr>
          <a:xfrm>
            <a:off x="838290" y="3959853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5B37A-5636-B64A-A7FC-15DDEE38EC79}"/>
              </a:ext>
            </a:extLst>
          </p:cNvPr>
          <p:cNvSpPr/>
          <p:nvPr/>
        </p:nvSpPr>
        <p:spPr>
          <a:xfrm>
            <a:off x="838290" y="4022145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9BD2A2D-C7A9-CD49-AB3D-014B630EB6E0}"/>
              </a:ext>
            </a:extLst>
          </p:cNvPr>
          <p:cNvSpPr/>
          <p:nvPr/>
        </p:nvSpPr>
        <p:spPr>
          <a:xfrm>
            <a:off x="838290" y="4136444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6C9888-C4E2-6848-AC48-663ADC3AB74A}"/>
              </a:ext>
            </a:extLst>
          </p:cNvPr>
          <p:cNvSpPr/>
          <p:nvPr/>
        </p:nvSpPr>
        <p:spPr>
          <a:xfrm>
            <a:off x="838290" y="4082352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590696D-822E-D44A-B5FD-7B3477B9C409}"/>
              </a:ext>
            </a:extLst>
          </p:cNvPr>
          <p:cNvSpPr/>
          <p:nvPr/>
        </p:nvSpPr>
        <p:spPr>
          <a:xfrm>
            <a:off x="838290" y="4196651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BA005EF-A972-AA4D-9B52-9453A0B850F6}"/>
              </a:ext>
            </a:extLst>
          </p:cNvPr>
          <p:cNvSpPr/>
          <p:nvPr/>
        </p:nvSpPr>
        <p:spPr>
          <a:xfrm>
            <a:off x="838290" y="4247570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13E2E2B-6639-6941-8CF7-9C87C10C8448}"/>
              </a:ext>
            </a:extLst>
          </p:cNvPr>
          <p:cNvSpPr/>
          <p:nvPr/>
        </p:nvSpPr>
        <p:spPr>
          <a:xfrm>
            <a:off x="838290" y="4361869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12CBF49-0569-BB4F-977E-0A4EB2A32006}"/>
              </a:ext>
            </a:extLst>
          </p:cNvPr>
          <p:cNvSpPr/>
          <p:nvPr/>
        </p:nvSpPr>
        <p:spPr>
          <a:xfrm>
            <a:off x="838290" y="4307777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8CD9195-C0C9-1343-B9D2-F58C06A29F4E}"/>
              </a:ext>
            </a:extLst>
          </p:cNvPr>
          <p:cNvSpPr/>
          <p:nvPr/>
        </p:nvSpPr>
        <p:spPr>
          <a:xfrm>
            <a:off x="838290" y="4422076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DACC91C-8FC6-674F-B4A0-FC7287CBD81F}"/>
              </a:ext>
            </a:extLst>
          </p:cNvPr>
          <p:cNvSpPr/>
          <p:nvPr/>
        </p:nvSpPr>
        <p:spPr>
          <a:xfrm>
            <a:off x="838290" y="4476170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26E62C-29B1-124E-B07E-3E2448216FC4}"/>
              </a:ext>
            </a:extLst>
          </p:cNvPr>
          <p:cNvSpPr/>
          <p:nvPr/>
        </p:nvSpPr>
        <p:spPr>
          <a:xfrm>
            <a:off x="1269461" y="3849813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A3ACFA7-076A-204F-BA32-226F5FA6EB56}"/>
              </a:ext>
            </a:extLst>
          </p:cNvPr>
          <p:cNvSpPr/>
          <p:nvPr/>
        </p:nvSpPr>
        <p:spPr>
          <a:xfrm>
            <a:off x="1269461" y="3795721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55E0545-1F53-3F46-BB20-2CC9878C87F2}"/>
              </a:ext>
            </a:extLst>
          </p:cNvPr>
          <p:cNvSpPr/>
          <p:nvPr/>
        </p:nvSpPr>
        <p:spPr>
          <a:xfrm>
            <a:off x="1269461" y="3910020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2ED7549-3465-8E43-A247-36D04AAB9109}"/>
              </a:ext>
            </a:extLst>
          </p:cNvPr>
          <p:cNvSpPr/>
          <p:nvPr/>
        </p:nvSpPr>
        <p:spPr>
          <a:xfrm>
            <a:off x="1269461" y="4017483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71E04D1-19ED-2D4E-BBE7-46F7174F7EE4}"/>
              </a:ext>
            </a:extLst>
          </p:cNvPr>
          <p:cNvSpPr/>
          <p:nvPr/>
        </p:nvSpPr>
        <p:spPr>
          <a:xfrm>
            <a:off x="1269461" y="3963391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759271B-9C13-194A-A358-D1F34ECAB4AF}"/>
              </a:ext>
            </a:extLst>
          </p:cNvPr>
          <p:cNvSpPr/>
          <p:nvPr/>
        </p:nvSpPr>
        <p:spPr>
          <a:xfrm>
            <a:off x="1269461" y="4077690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780EEC-6988-6540-8292-B254B5FB74D0}"/>
              </a:ext>
            </a:extLst>
          </p:cNvPr>
          <p:cNvSpPr/>
          <p:nvPr/>
        </p:nvSpPr>
        <p:spPr>
          <a:xfrm>
            <a:off x="1269461" y="4185848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C9C55B3-9AB5-1548-9FB7-1E6FBAF72622}"/>
              </a:ext>
            </a:extLst>
          </p:cNvPr>
          <p:cNvSpPr/>
          <p:nvPr/>
        </p:nvSpPr>
        <p:spPr>
          <a:xfrm>
            <a:off x="1269461" y="4131756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DF0C9D0-8002-7D40-8179-76824CD0C735}"/>
              </a:ext>
            </a:extLst>
          </p:cNvPr>
          <p:cNvSpPr/>
          <p:nvPr/>
        </p:nvSpPr>
        <p:spPr>
          <a:xfrm>
            <a:off x="1269461" y="4246055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E0AC6B2-0626-B14E-8B42-F54A3DAD04AE}"/>
              </a:ext>
            </a:extLst>
          </p:cNvPr>
          <p:cNvSpPr/>
          <p:nvPr/>
        </p:nvSpPr>
        <p:spPr>
          <a:xfrm>
            <a:off x="1270674" y="4479482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22352E-3654-3249-8C6C-8A4074995658}"/>
              </a:ext>
            </a:extLst>
          </p:cNvPr>
          <p:cNvSpPr/>
          <p:nvPr/>
        </p:nvSpPr>
        <p:spPr>
          <a:xfrm>
            <a:off x="1270674" y="4425390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5D89072-8628-C64D-B2B8-640181481E61}"/>
              </a:ext>
            </a:extLst>
          </p:cNvPr>
          <p:cNvSpPr/>
          <p:nvPr/>
        </p:nvSpPr>
        <p:spPr>
          <a:xfrm>
            <a:off x="1263022" y="4358641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ED2467-BFD1-7A46-8626-309C91244644}"/>
              </a:ext>
            </a:extLst>
          </p:cNvPr>
          <p:cNvSpPr/>
          <p:nvPr/>
        </p:nvSpPr>
        <p:spPr>
          <a:xfrm>
            <a:off x="1700632" y="3856498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BA4B69A-0F8E-1447-BF5E-5051A951D51D}"/>
              </a:ext>
            </a:extLst>
          </p:cNvPr>
          <p:cNvSpPr/>
          <p:nvPr/>
        </p:nvSpPr>
        <p:spPr>
          <a:xfrm>
            <a:off x="1700632" y="3802406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3E2B509-79ED-4C4A-8058-BA0500B4BB30}"/>
              </a:ext>
            </a:extLst>
          </p:cNvPr>
          <p:cNvSpPr/>
          <p:nvPr/>
        </p:nvSpPr>
        <p:spPr>
          <a:xfrm>
            <a:off x="1700632" y="3916705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66FCB1F-B551-F84D-9E0B-6475C3CE1B99}"/>
              </a:ext>
            </a:extLst>
          </p:cNvPr>
          <p:cNvSpPr/>
          <p:nvPr/>
        </p:nvSpPr>
        <p:spPr>
          <a:xfrm>
            <a:off x="1700632" y="4030599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19AD367-9677-FD45-8B6D-5FA37D89962A}"/>
              </a:ext>
            </a:extLst>
          </p:cNvPr>
          <p:cNvSpPr/>
          <p:nvPr/>
        </p:nvSpPr>
        <p:spPr>
          <a:xfrm>
            <a:off x="1700632" y="3976507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8D9FDEB-DDBF-3146-A9E4-7F2BD7D16B54}"/>
              </a:ext>
            </a:extLst>
          </p:cNvPr>
          <p:cNvSpPr/>
          <p:nvPr/>
        </p:nvSpPr>
        <p:spPr>
          <a:xfrm>
            <a:off x="1700632" y="4090806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66F9FCC-F346-024C-A6AF-EE069D5EB7C6}"/>
              </a:ext>
            </a:extLst>
          </p:cNvPr>
          <p:cNvSpPr/>
          <p:nvPr/>
        </p:nvSpPr>
        <p:spPr>
          <a:xfrm>
            <a:off x="1700632" y="4193048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EDA9EC0-92F7-6642-9858-9E410C7C3131}"/>
              </a:ext>
            </a:extLst>
          </p:cNvPr>
          <p:cNvSpPr/>
          <p:nvPr/>
        </p:nvSpPr>
        <p:spPr>
          <a:xfrm>
            <a:off x="1700632" y="4138956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B9843A4-9A19-DE48-BD25-2E1DE581033B}"/>
              </a:ext>
            </a:extLst>
          </p:cNvPr>
          <p:cNvSpPr/>
          <p:nvPr/>
        </p:nvSpPr>
        <p:spPr>
          <a:xfrm>
            <a:off x="1700632" y="4253255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CE4A86A-BE69-1C48-8195-7198CABCB9D0}"/>
              </a:ext>
            </a:extLst>
          </p:cNvPr>
          <p:cNvSpPr/>
          <p:nvPr/>
        </p:nvSpPr>
        <p:spPr>
          <a:xfrm>
            <a:off x="1703058" y="4392252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94D4111-0EB6-2447-A94B-08CDCB7E1E01}"/>
              </a:ext>
            </a:extLst>
          </p:cNvPr>
          <p:cNvSpPr/>
          <p:nvPr/>
        </p:nvSpPr>
        <p:spPr>
          <a:xfrm>
            <a:off x="1703058" y="4338160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9D61DF9-8588-344D-972A-9CB052A8A81C}"/>
              </a:ext>
            </a:extLst>
          </p:cNvPr>
          <p:cNvSpPr/>
          <p:nvPr/>
        </p:nvSpPr>
        <p:spPr>
          <a:xfrm>
            <a:off x="1703058" y="4452459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FA07610-BDF9-7441-AE3B-8AF2D6382AA0}"/>
              </a:ext>
            </a:extLst>
          </p:cNvPr>
          <p:cNvSpPr/>
          <p:nvPr/>
        </p:nvSpPr>
        <p:spPr>
          <a:xfrm>
            <a:off x="1700632" y="4506345"/>
            <a:ext cx="407012" cy="54066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6454550-B541-FD45-BB6B-E3F397E35809}"/>
              </a:ext>
            </a:extLst>
          </p:cNvPr>
          <p:cNvSpPr/>
          <p:nvPr/>
        </p:nvSpPr>
        <p:spPr>
          <a:xfrm>
            <a:off x="846063" y="3724310"/>
            <a:ext cx="1201812" cy="45719"/>
          </a:xfrm>
          <a:prstGeom prst="rect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14855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creen Shot 2018-09-03 at 14.11.06.png" descr="Screen Shot 2018-09-03 at 14.11.06.png">
            <a:extLst>
              <a:ext uri="{FF2B5EF4-FFF2-40B4-BE49-F238E27FC236}">
                <a16:creationId xmlns:a16="http://schemas.microsoft.com/office/drawing/2014/main" id="{6E1317CE-CDA3-FC49-84A6-E7277093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4" y="1880529"/>
            <a:ext cx="2313411" cy="345788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59194A-54C5-A945-8AE2-99D16C806C1B}"/>
              </a:ext>
            </a:extLst>
          </p:cNvPr>
          <p:cNvCxnSpPr>
            <a:cxnSpLocks/>
          </p:cNvCxnSpPr>
          <p:nvPr/>
        </p:nvCxnSpPr>
        <p:spPr>
          <a:xfrm>
            <a:off x="1907410" y="2505465"/>
            <a:ext cx="148192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7BB2AF-36B6-274D-8F2D-58858F6D71A1}"/>
              </a:ext>
            </a:extLst>
          </p:cNvPr>
          <p:cNvCxnSpPr>
            <a:cxnSpLocks/>
          </p:cNvCxnSpPr>
          <p:nvPr/>
        </p:nvCxnSpPr>
        <p:spPr>
          <a:xfrm>
            <a:off x="6462142" y="3340223"/>
            <a:ext cx="724618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0669B7D-9C61-3442-AAF9-5C7E55254129}"/>
              </a:ext>
            </a:extLst>
          </p:cNvPr>
          <p:cNvSpPr txBox="1"/>
          <p:nvPr/>
        </p:nvSpPr>
        <p:spPr>
          <a:xfrm>
            <a:off x="3389340" y="2139896"/>
            <a:ext cx="220842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dirty="0" err="1"/>
              <a:t>Features</a:t>
            </a:r>
            <a:r>
              <a:rPr lang="fr-FR" b="1" dirty="0"/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Aspect r</a:t>
            </a:r>
            <a:r>
              <a:rPr lang="fr-FR" dirty="0"/>
              <a:t>atio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dirty="0"/>
              <a:t>Relative font size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fr-F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560F04-161A-7B4B-8C01-C9B0908B477C}"/>
              </a:ext>
            </a:extLst>
          </p:cNvPr>
          <p:cNvCxnSpPr>
            <a:cxnSpLocks/>
          </p:cNvCxnSpPr>
          <p:nvPr/>
        </p:nvCxnSpPr>
        <p:spPr>
          <a:xfrm>
            <a:off x="2335304" y="4672828"/>
            <a:ext cx="847517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E96A5A0-9577-BC4C-9B11-6827A2613954}"/>
              </a:ext>
            </a:extLst>
          </p:cNvPr>
          <p:cNvSpPr txBox="1"/>
          <p:nvPr/>
        </p:nvSpPr>
        <p:spPr>
          <a:xfrm>
            <a:off x="3793269" y="4397040"/>
            <a:ext cx="20799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JPEG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F5CBE3-8BF2-7140-8B59-4AFEE04CF399}"/>
              </a:ext>
            </a:extLst>
          </p:cNvPr>
          <p:cNvSpPr txBox="1"/>
          <p:nvPr/>
        </p:nvSpPr>
        <p:spPr>
          <a:xfrm>
            <a:off x="10003553" y="3017058"/>
            <a:ext cx="216610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Faster</a:t>
            </a:r>
            <a:r>
              <a:rPr kumimoji="0" lang="fr-F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RCNN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Object </a:t>
            </a:r>
            <a:r>
              <a:rPr kumimoji="0" lang="fr-FR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detection</a:t>
            </a:r>
            <a:endParaRPr kumimoji="0" lang="fr-FR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3EDC1C-70F3-7D4D-A6ED-7236E6D3535F}"/>
              </a:ext>
            </a:extLst>
          </p:cNvPr>
          <p:cNvCxnSpPr>
            <a:stCxn id="33" idx="3"/>
          </p:cNvCxnSpPr>
          <p:nvPr/>
        </p:nvCxnSpPr>
        <p:spPr>
          <a:xfrm>
            <a:off x="5597768" y="2740060"/>
            <a:ext cx="889583" cy="600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FFC8403-9B3C-7645-ACBD-C5C81D8820E2}"/>
              </a:ext>
            </a:extLst>
          </p:cNvPr>
          <p:cNvCxnSpPr/>
          <p:nvPr/>
        </p:nvCxnSpPr>
        <p:spPr>
          <a:xfrm flipH="1">
            <a:off x="5597768" y="3340223"/>
            <a:ext cx="889583" cy="601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1CF5A8E-3568-3B4D-B82C-E97C1E704E1C}"/>
              </a:ext>
            </a:extLst>
          </p:cNvPr>
          <p:cNvGrpSpPr/>
          <p:nvPr/>
        </p:nvGrpSpPr>
        <p:grpSpPr>
          <a:xfrm>
            <a:off x="3360502" y="4958784"/>
            <a:ext cx="1525139" cy="1837274"/>
            <a:chOff x="3486249" y="4480414"/>
            <a:chExt cx="1525139" cy="1837274"/>
          </a:xfrm>
        </p:grpSpPr>
        <p:pic>
          <p:nvPicPr>
            <p:cNvPr id="40" name="Screen Shot 2018-09-03 at 14.11.06.png" descr="Screen Shot 2018-09-03 at 14.11.06.png">
              <a:extLst>
                <a:ext uri="{FF2B5EF4-FFF2-40B4-BE49-F238E27FC236}">
                  <a16:creationId xmlns:a16="http://schemas.microsoft.com/office/drawing/2014/main" id="{1B53DA44-0733-1E4C-A327-C2E306240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8286"/>
            <a:stretch/>
          </p:blipFill>
          <p:spPr>
            <a:xfrm>
              <a:off x="3951872" y="4865242"/>
              <a:ext cx="1059516" cy="145244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1" name="Screen Shot 2018-09-03 at 14.11.06.png" descr="Screen Shot 2018-09-03 at 14.11.06.png">
              <a:extLst>
                <a:ext uri="{FF2B5EF4-FFF2-40B4-BE49-F238E27FC236}">
                  <a16:creationId xmlns:a16="http://schemas.microsoft.com/office/drawing/2014/main" id="{B1521E11-6EBE-684D-997E-764F9D7B5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8286"/>
            <a:stretch/>
          </p:blipFill>
          <p:spPr>
            <a:xfrm>
              <a:off x="3695308" y="4672828"/>
              <a:ext cx="1059516" cy="145244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Screen Shot 2018-09-03 at 14.11.06.png" descr="Screen Shot 2018-09-03 at 14.11.06.png">
              <a:extLst>
                <a:ext uri="{FF2B5EF4-FFF2-40B4-BE49-F238E27FC236}">
                  <a16:creationId xmlns:a16="http://schemas.microsoft.com/office/drawing/2014/main" id="{63916638-66CA-8044-834B-02C9DAFAD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t="8286"/>
            <a:stretch/>
          </p:blipFill>
          <p:spPr>
            <a:xfrm>
              <a:off x="3486249" y="4480414"/>
              <a:ext cx="1059516" cy="1452446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43" name="Screen Shot 2018-09-03 at 14.11.06.png" descr="Screen Shot 2018-09-03 at 14.11.06.png">
            <a:extLst>
              <a:ext uri="{FF2B5EF4-FFF2-40B4-BE49-F238E27FC236}">
                <a16:creationId xmlns:a16="http://schemas.microsoft.com/office/drawing/2014/main" id="{A4CEF920-E96C-584A-AF7B-89069450F4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7638"/>
          <a:stretch/>
        </p:blipFill>
        <p:spPr>
          <a:xfrm>
            <a:off x="6071326" y="1457310"/>
            <a:ext cx="718392" cy="991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Screen Shot 2018-09-03 at 14.11.06.png" descr="Screen Shot 2018-09-03 at 14.11.06.png">
            <a:extLst>
              <a:ext uri="{FF2B5EF4-FFF2-40B4-BE49-F238E27FC236}">
                <a16:creationId xmlns:a16="http://schemas.microsoft.com/office/drawing/2014/main" id="{06200D51-9DAA-2049-BD93-BADF1A6F63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7638"/>
          <a:stretch/>
        </p:blipFill>
        <p:spPr>
          <a:xfrm>
            <a:off x="5334060" y="1448203"/>
            <a:ext cx="718392" cy="99177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D3BF9F7-F41F-A747-8CCB-A01E098DA298}"/>
              </a:ext>
            </a:extLst>
          </p:cNvPr>
          <p:cNvSpPr txBox="1"/>
          <p:nvPr/>
        </p:nvSpPr>
        <p:spPr>
          <a:xfrm>
            <a:off x="5117610" y="5885169"/>
            <a:ext cx="190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FR" dirty="0"/>
              <a:t>RGB </a:t>
            </a:r>
            <a:r>
              <a:rPr kumimoji="1" lang="fr-FR" dirty="0" err="1"/>
              <a:t>channels</a:t>
            </a:r>
            <a:endParaRPr kumimoji="1" lang="fr-F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8E292A-EB8C-4743-AB9C-08123A32D166}"/>
              </a:ext>
            </a:extLst>
          </p:cNvPr>
          <p:cNvSpPr txBox="1"/>
          <p:nvPr/>
        </p:nvSpPr>
        <p:spPr>
          <a:xfrm>
            <a:off x="6878619" y="1589289"/>
            <a:ext cx="171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maps</a:t>
            </a:r>
            <a:r>
              <a:rPr lang="fr-FR" dirty="0"/>
              <a:t> </a:t>
            </a:r>
          </a:p>
          <a:p>
            <a:r>
              <a:rPr lang="fr-FR" dirty="0"/>
              <a:t>Extra </a:t>
            </a:r>
            <a:r>
              <a:rPr kumimoji="1" lang="fr-FR" dirty="0" err="1"/>
              <a:t>channels</a:t>
            </a:r>
            <a:endParaRPr kumimoji="1" lang="fr-FR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EA2A64D-808D-9B4E-B51F-8D55A3365FE0}"/>
              </a:ext>
            </a:extLst>
          </p:cNvPr>
          <p:cNvGrpSpPr/>
          <p:nvPr/>
        </p:nvGrpSpPr>
        <p:grpSpPr>
          <a:xfrm>
            <a:off x="7829144" y="2883250"/>
            <a:ext cx="1525139" cy="1837274"/>
            <a:chOff x="3486249" y="4480414"/>
            <a:chExt cx="1525139" cy="1837274"/>
          </a:xfrm>
        </p:grpSpPr>
        <p:pic>
          <p:nvPicPr>
            <p:cNvPr id="48" name="Screen Shot 2018-09-03 at 14.11.06.png" descr="Screen Shot 2018-09-03 at 14.11.06.png">
              <a:extLst>
                <a:ext uri="{FF2B5EF4-FFF2-40B4-BE49-F238E27FC236}">
                  <a16:creationId xmlns:a16="http://schemas.microsoft.com/office/drawing/2014/main" id="{08DBF1CB-4D95-C741-98D5-515D12602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8286"/>
            <a:stretch/>
          </p:blipFill>
          <p:spPr>
            <a:xfrm>
              <a:off x="3951872" y="4865242"/>
              <a:ext cx="1059516" cy="145244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Screen Shot 2018-09-03 at 14.11.06.png" descr="Screen Shot 2018-09-03 at 14.11.06.png">
              <a:extLst>
                <a:ext uri="{FF2B5EF4-FFF2-40B4-BE49-F238E27FC236}">
                  <a16:creationId xmlns:a16="http://schemas.microsoft.com/office/drawing/2014/main" id="{5F01E0B5-6563-3248-AAEB-6C60BDC3B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 t="8286"/>
            <a:stretch/>
          </p:blipFill>
          <p:spPr>
            <a:xfrm>
              <a:off x="3695308" y="4672828"/>
              <a:ext cx="1059516" cy="145244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Screen Shot 2018-09-03 at 14.11.06.png" descr="Screen Shot 2018-09-03 at 14.11.06.png">
              <a:extLst>
                <a:ext uri="{FF2B5EF4-FFF2-40B4-BE49-F238E27FC236}">
                  <a16:creationId xmlns:a16="http://schemas.microsoft.com/office/drawing/2014/main" id="{861C8902-A2CF-1C46-89B0-53EAEE1E8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t="8286"/>
            <a:stretch/>
          </p:blipFill>
          <p:spPr>
            <a:xfrm>
              <a:off x="3486249" y="4480414"/>
              <a:ext cx="1059516" cy="1452446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51" name="Screen Shot 2018-09-03 at 14.11.06.png" descr="Screen Shot 2018-09-03 at 14.11.06.png">
            <a:extLst>
              <a:ext uri="{FF2B5EF4-FFF2-40B4-BE49-F238E27FC236}">
                <a16:creationId xmlns:a16="http://schemas.microsoft.com/office/drawing/2014/main" id="{D0C703E3-1BE4-8147-8855-D3D1AA305C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7638"/>
          <a:stretch/>
        </p:blipFill>
        <p:spPr>
          <a:xfrm>
            <a:off x="7620086" y="2603704"/>
            <a:ext cx="1045014" cy="1442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Screen Shot 2018-09-03 at 14.11.06.png" descr="Screen Shot 2018-09-03 at 14.11.06.png">
            <a:extLst>
              <a:ext uri="{FF2B5EF4-FFF2-40B4-BE49-F238E27FC236}">
                <a16:creationId xmlns:a16="http://schemas.microsoft.com/office/drawing/2014/main" id="{CDFF2733-7D13-4941-AE1D-6EC199AA2A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7638"/>
          <a:stretch/>
        </p:blipFill>
        <p:spPr>
          <a:xfrm>
            <a:off x="7465538" y="2408614"/>
            <a:ext cx="1009217" cy="139327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DAA654-D844-774C-A8DB-2B0A9D2D53B6}"/>
              </a:ext>
            </a:extLst>
          </p:cNvPr>
          <p:cNvCxnSpPr>
            <a:cxnSpLocks/>
          </p:cNvCxnSpPr>
          <p:nvPr/>
        </p:nvCxnSpPr>
        <p:spPr>
          <a:xfrm>
            <a:off x="9250864" y="3325050"/>
            <a:ext cx="724618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2D0AA930-3E32-BF42-A4F3-685B57C3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323999"/>
            <a:ext cx="11522075" cy="539669"/>
          </a:xfrm>
        </p:spPr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benefit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3892971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12B49C44-CDB3-B34F-BB24-C86B80A67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33" y="384353"/>
            <a:ext cx="4138440" cy="584658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0DF671-0EF4-3843-8BFC-78BBEDC5D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58" y="384353"/>
            <a:ext cx="4200545" cy="59343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6DB350-66CD-4D4A-A030-D8CF2A9A0E6D}"/>
              </a:ext>
            </a:extLst>
          </p:cNvPr>
          <p:cNvCxnSpPr/>
          <p:nvPr/>
        </p:nvCxnSpPr>
        <p:spPr>
          <a:xfrm>
            <a:off x="3357563" y="1285875"/>
            <a:ext cx="3814762" cy="0"/>
          </a:xfrm>
          <a:prstGeom prst="straightConnector1">
            <a:avLst/>
          </a:prstGeom>
          <a:ln w="38100">
            <a:solidFill>
              <a:schemeClr val="accent5">
                <a:shade val="95000"/>
                <a:satMod val="104999"/>
              </a:schemeClr>
            </a:solidFill>
            <a:round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0782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BD69-F6E5-BE4F-A4A2-6F511B1B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Targets &amp; Project types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E1F87C-FA05-C246-AAAF-437225E7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07" y="1346059"/>
            <a:ext cx="1440000" cy="14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661223-A6D1-1046-BAE9-314E474BC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46" y="1346576"/>
            <a:ext cx="1440000" cy="14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24F321-C609-E343-A68D-16BDEA0C7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668" y="1346576"/>
            <a:ext cx="1440000" cy="144000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7B3527D-AF7B-F347-9907-0B83B773F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690" y="4140739"/>
            <a:ext cx="1620000" cy="162000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412C8245-2BD8-294A-AF0B-71BA09BB9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307" y="4060624"/>
            <a:ext cx="1620000" cy="16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055E91-0A82-9A45-A42F-AEE9E2197BA6}"/>
              </a:ext>
            </a:extLst>
          </p:cNvPr>
          <p:cNvSpPr txBox="1"/>
          <p:nvPr/>
        </p:nvSpPr>
        <p:spPr>
          <a:xfrm>
            <a:off x="2674327" y="2808195"/>
            <a:ext cx="1753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dirty="0"/>
              <a:t>Web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A7D56-9CC8-4B41-9D4F-5FA671F47401}"/>
              </a:ext>
            </a:extLst>
          </p:cNvPr>
          <p:cNvSpPr txBox="1"/>
          <p:nvPr/>
        </p:nvSpPr>
        <p:spPr>
          <a:xfrm>
            <a:off x="5040967" y="2808195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Document</a:t>
            </a:r>
            <a:r>
              <a:rPr kumimoji="1" lang="en-US" sz="2400" dirty="0"/>
              <a:t>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D6880F-B1FD-7247-8DD1-4FCAB9E2138E}"/>
              </a:ext>
            </a:extLst>
          </p:cNvPr>
          <p:cNvSpPr txBox="1"/>
          <p:nvPr/>
        </p:nvSpPr>
        <p:spPr>
          <a:xfrm>
            <a:off x="8457785" y="2808195"/>
            <a:ext cx="96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Video</a:t>
            </a:r>
            <a:endParaRPr kumimoji="1"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B78215-C641-0D46-B75A-3CCAFF0D96E9}"/>
              </a:ext>
            </a:extLst>
          </p:cNvPr>
          <p:cNvSpPr txBox="1"/>
          <p:nvPr/>
        </p:nvSpPr>
        <p:spPr>
          <a:xfrm>
            <a:off x="3248240" y="5791803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dirty="0"/>
              <a:t>Business 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3EB176-A6AF-EB46-A09D-F1A065B8C70F}"/>
              </a:ext>
            </a:extLst>
          </p:cNvPr>
          <p:cNvSpPr txBox="1"/>
          <p:nvPr/>
        </p:nvSpPr>
        <p:spPr>
          <a:xfrm>
            <a:off x="6485729" y="5791803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400" dirty="0"/>
              <a:t>Academic Project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ED83D0-98B5-6145-99AB-0EBE8E05975E}"/>
              </a:ext>
            </a:extLst>
          </p:cNvPr>
          <p:cNvSpPr txBox="1"/>
          <p:nvPr/>
        </p:nvSpPr>
        <p:spPr>
          <a:xfrm>
            <a:off x="660999" y="1068149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800" dirty="0">
                <a:latin typeface="+mj-lt"/>
              </a:rPr>
              <a:t>Targets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36705-9A67-464B-9E4A-B27C3C92DDEA}"/>
              </a:ext>
            </a:extLst>
          </p:cNvPr>
          <p:cNvSpPr txBox="1"/>
          <p:nvPr/>
        </p:nvSpPr>
        <p:spPr>
          <a:xfrm>
            <a:off x="660999" y="3954768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2800" dirty="0">
                <a:latin typeface="+mj-lt"/>
              </a:rPr>
              <a:t>Project types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7E81E3-ABAC-7D40-8ECD-9424F2E8D7DA}"/>
              </a:ext>
            </a:extLst>
          </p:cNvPr>
          <p:cNvSpPr/>
          <p:nvPr/>
        </p:nvSpPr>
        <p:spPr>
          <a:xfrm>
            <a:off x="522966" y="967264"/>
            <a:ext cx="10440000" cy="2520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BFB74F-4ED3-DA44-BBB6-783BB30EC43F}"/>
              </a:ext>
            </a:extLst>
          </p:cNvPr>
          <p:cNvSpPr/>
          <p:nvPr/>
        </p:nvSpPr>
        <p:spPr>
          <a:xfrm>
            <a:off x="522966" y="3844647"/>
            <a:ext cx="10440000" cy="2520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</p:spTree>
    <p:extLst>
      <p:ext uri="{BB962C8B-B14F-4D97-AF65-F5344CB8AC3E}">
        <p14:creationId xmlns:p14="http://schemas.microsoft.com/office/powerpoint/2010/main" val="250307354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DF Segmentation: con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PDF Segmentation:</a:t>
            </a:r>
            <a:r>
              <a:rPr lang="fr-FR" dirty="0"/>
              <a:t> impact for </a:t>
            </a:r>
            <a:r>
              <a:rPr lang="fr-FR" dirty="0" err="1"/>
              <a:t>Aquafadas</a:t>
            </a:r>
            <a:endParaRPr dirty="0"/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xfrm>
            <a:off x="11675811" y="6384196"/>
            <a:ext cx="192707" cy="26806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95" name="Aquafadas target: build web pages automatically from magazines PDF content…"/>
          <p:cNvSpPr>
            <a:spLocks noGrp="1"/>
          </p:cNvSpPr>
          <p:nvPr>
            <p:ph type="body" idx="1"/>
          </p:nvPr>
        </p:nvSpPr>
        <p:spPr>
          <a:xfrm>
            <a:off x="1103680" y="1843549"/>
            <a:ext cx="11522074" cy="37460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46957" indent="-146957">
              <a:buSzPct val="100000"/>
              <a:buChar char="•"/>
            </a:pPr>
            <a:r>
              <a:rPr lang="fr-FR" b="1" dirty="0" err="1"/>
              <a:t>Aquafadas</a:t>
            </a:r>
            <a:r>
              <a:rPr lang="fr-FR" b="1" dirty="0"/>
              <a:t> </a:t>
            </a:r>
            <a:r>
              <a:rPr lang="fr-FR" dirty="0" err="1"/>
              <a:t>created</a:t>
            </a:r>
            <a:r>
              <a:rPr lang="fr-FR" dirty="0"/>
              <a:t> a new </a:t>
            </a:r>
            <a:r>
              <a:rPr lang="fr-FR" dirty="0" err="1"/>
              <a:t>feature</a:t>
            </a:r>
            <a:r>
              <a:rPr lang="fr-FR" dirty="0"/>
              <a:t> for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offer</a:t>
            </a:r>
            <a:r>
              <a:rPr lang="fr-FR" dirty="0"/>
              <a:t>: « </a:t>
            </a:r>
            <a:r>
              <a:rPr lang="fr-FR" b="1" dirty="0"/>
              <a:t>Smart </a:t>
            </a:r>
            <a:r>
              <a:rPr lang="fr-FR" b="1" dirty="0" err="1"/>
              <a:t>Re</a:t>
            </a:r>
            <a:r>
              <a:rPr lang="fr-FR" b="1" dirty="0"/>
              <a:t>-flow </a:t>
            </a:r>
            <a:r>
              <a:rPr lang="fr-FR" dirty="0"/>
              <a:t>»</a:t>
            </a:r>
            <a:endParaRPr lang="fr-FR" b="1" dirty="0"/>
          </a:p>
          <a:p>
            <a:pPr marL="146957" indent="-146957">
              <a:buSzPct val="100000"/>
              <a:buChar char="•"/>
            </a:pPr>
            <a:endParaRPr lang="fr-FR" b="1" dirty="0"/>
          </a:p>
          <a:p>
            <a:pPr marL="146957" indent="-146957">
              <a:buSzPct val="100000"/>
              <a:buChar char="•"/>
            </a:pPr>
            <a:endParaRPr lang="fr-FR" b="1" dirty="0"/>
          </a:p>
          <a:p>
            <a:pPr marL="146957" indent="-146957">
              <a:buSzPct val="100000"/>
              <a:buChar char="•"/>
            </a:pPr>
            <a:r>
              <a:rPr lang="fr-FR" b="1" dirty="0" err="1"/>
              <a:t>Aquafadas</a:t>
            </a:r>
            <a:r>
              <a:rPr lang="fr-FR" dirty="0"/>
              <a:t> clients show real </a:t>
            </a:r>
            <a:r>
              <a:rPr lang="fr-FR" dirty="0" err="1"/>
              <a:t>interest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new </a:t>
            </a:r>
            <a:r>
              <a:rPr lang="fr-FR" dirty="0" err="1"/>
              <a:t>feature</a:t>
            </a:r>
            <a:endParaRPr lang="fr-FR" dirty="0"/>
          </a:p>
          <a:p>
            <a:pPr marL="146957" indent="-146957">
              <a:buSzPct val="100000"/>
              <a:buChar char="•"/>
            </a:pPr>
            <a:endParaRPr lang="fr-FR" dirty="0"/>
          </a:p>
          <a:p>
            <a:pPr marL="146957" indent="-146957">
              <a:buSzPct val="100000"/>
              <a:buChar char="•"/>
            </a:pPr>
            <a:endParaRPr lang="fr-FR" dirty="0"/>
          </a:p>
          <a:p>
            <a:pPr marL="146957" indent="-146957">
              <a:buSzPct val="100000"/>
              <a:buChar char="•"/>
            </a:pPr>
            <a:r>
              <a:rPr lang="fr-FR" b="1" dirty="0" err="1"/>
              <a:t>PwC</a:t>
            </a:r>
            <a:r>
              <a:rPr lang="fr-FR" dirty="0"/>
              <a:t> </a:t>
            </a:r>
            <a:r>
              <a:rPr lang="fr-FR" dirty="0" err="1"/>
              <a:t>asked</a:t>
            </a:r>
            <a:r>
              <a:rPr lang="fr-FR" dirty="0"/>
              <a:t> for a pilot ---&gt;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  <a:p>
            <a:pPr marL="146957" indent="-146957">
              <a:buSzPct val="100000"/>
              <a:buChar char="•"/>
            </a:pPr>
            <a:endParaRPr lang="fr-FR" dirty="0"/>
          </a:p>
          <a:p>
            <a:pPr marL="146957" indent="-146957">
              <a:buSzPct val="100000"/>
              <a:buChar char="•"/>
            </a:pPr>
            <a:endParaRPr lang="fr-FR" dirty="0"/>
          </a:p>
          <a:p>
            <a:pPr marL="146957" indent="-146957">
              <a:buSzPct val="100000"/>
              <a:buChar char="•"/>
            </a:pPr>
            <a:r>
              <a:rPr lang="fr-FR" dirty="0" err="1"/>
              <a:t>Proposed</a:t>
            </a:r>
            <a:r>
              <a:rPr lang="fr-FR" dirty="0"/>
              <a:t> in </a:t>
            </a:r>
            <a:r>
              <a:rPr lang="fr-FR" b="1" dirty="0"/>
              <a:t>RFP</a:t>
            </a:r>
            <a:r>
              <a:rPr lang="fr-FR" dirty="0"/>
              <a:t> to a </a:t>
            </a:r>
            <a:r>
              <a:rPr lang="fr-FR" dirty="0" err="1"/>
              <a:t>big</a:t>
            </a:r>
            <a:r>
              <a:rPr lang="fr-FR" dirty="0"/>
              <a:t> client (</a:t>
            </a:r>
            <a:r>
              <a:rPr lang="fr-FR" dirty="0" err="1"/>
              <a:t>waiting</a:t>
            </a:r>
            <a:r>
              <a:rPr lang="fr-FR" dirty="0"/>
              <a:t> for return)</a:t>
            </a:r>
          </a:p>
        </p:txBody>
      </p:sp>
      <p:pic>
        <p:nvPicPr>
          <p:cNvPr id="96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089" y="325853"/>
            <a:ext cx="2249727" cy="9493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9426944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A4F74-959F-0F4E-B3B3-621A4B49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vision: Towards human level visual understanding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65135-C7B9-9742-92D4-706185AE467A}"/>
              </a:ext>
            </a:extLst>
          </p:cNvPr>
          <p:cNvSpPr/>
          <p:nvPr/>
        </p:nvSpPr>
        <p:spPr>
          <a:xfrm>
            <a:off x="1699591" y="1488311"/>
            <a:ext cx="11597309" cy="972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5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C7D3C-74B4-0347-9038-3A8CBC77759A}"/>
              </a:ext>
            </a:extLst>
          </p:cNvPr>
          <p:cNvSpPr txBox="1"/>
          <p:nvPr/>
        </p:nvSpPr>
        <p:spPr>
          <a:xfrm>
            <a:off x="1841213" y="178643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/>
              <a:t>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E830-DB33-5141-9349-EE932FED693A}"/>
              </a:ext>
            </a:extLst>
          </p:cNvPr>
          <p:cNvSpPr txBox="1"/>
          <p:nvPr/>
        </p:nvSpPr>
        <p:spPr>
          <a:xfrm>
            <a:off x="9004975" y="1787715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Fine-grained classification</a:t>
            </a:r>
            <a:endParaRPr kumimoji="1"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763ABE-D0A9-674D-88D8-DF3570F36875}"/>
              </a:ext>
            </a:extLst>
          </p:cNvPr>
          <p:cNvSpPr/>
          <p:nvPr/>
        </p:nvSpPr>
        <p:spPr>
          <a:xfrm>
            <a:off x="2568538" y="3257599"/>
            <a:ext cx="10728361" cy="5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23378-09E2-B043-BF41-935A75484279}"/>
              </a:ext>
            </a:extLst>
          </p:cNvPr>
          <p:cNvSpPr txBox="1"/>
          <p:nvPr/>
        </p:nvSpPr>
        <p:spPr>
          <a:xfrm>
            <a:off x="2666999" y="334293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  <a:r>
              <a:rPr kumimoji="1" lang="en-US" dirty="0"/>
              <a:t> detection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D21415-2178-4E47-BF4F-258F83C2C18E}"/>
              </a:ext>
            </a:extLst>
          </p:cNvPr>
          <p:cNvSpPr/>
          <p:nvPr/>
        </p:nvSpPr>
        <p:spPr>
          <a:xfrm>
            <a:off x="2666999" y="5098320"/>
            <a:ext cx="9525001" cy="5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A21D2-E887-7345-9B91-9E5D90253212}"/>
              </a:ext>
            </a:extLst>
          </p:cNvPr>
          <p:cNvSpPr txBox="1"/>
          <p:nvPr/>
        </p:nvSpPr>
        <p:spPr>
          <a:xfrm>
            <a:off x="1699591" y="10306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i="1" dirty="0"/>
              <a:t>Past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6DE8E4-B17E-764F-AEAE-407DC1A0A059}"/>
              </a:ext>
            </a:extLst>
          </p:cNvPr>
          <p:cNvSpPr txBox="1"/>
          <p:nvPr/>
        </p:nvSpPr>
        <p:spPr>
          <a:xfrm>
            <a:off x="4994345" y="107764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i="1" dirty="0"/>
              <a:t>Present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48F76-2E3A-5446-AF1C-3C51955837F1}"/>
              </a:ext>
            </a:extLst>
          </p:cNvPr>
          <p:cNvSpPr txBox="1"/>
          <p:nvPr/>
        </p:nvSpPr>
        <p:spPr>
          <a:xfrm>
            <a:off x="7792136" y="334302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b="1" dirty="0"/>
              <a:t>Context understanding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33451-FA40-554C-B463-396A9B5C9C55}"/>
              </a:ext>
            </a:extLst>
          </p:cNvPr>
          <p:cNvSpPr txBox="1"/>
          <p:nvPr/>
        </p:nvSpPr>
        <p:spPr>
          <a:xfrm>
            <a:off x="9900696" y="5182552"/>
            <a:ext cx="219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synthesis</a:t>
            </a:r>
            <a:endParaRPr kumimoji="1"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78F8CD-1DE2-4B4F-8A0C-19420A5FAB2B}"/>
              </a:ext>
            </a:extLst>
          </p:cNvPr>
          <p:cNvSpPr txBox="1"/>
          <p:nvPr/>
        </p:nvSpPr>
        <p:spPr>
          <a:xfrm>
            <a:off x="4778292" y="518255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b="1" dirty="0"/>
              <a:t>Summarization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1A6DBC-2614-DA42-998E-BE1BB9683BB4}"/>
              </a:ext>
            </a:extLst>
          </p:cNvPr>
          <p:cNvSpPr txBox="1"/>
          <p:nvPr/>
        </p:nvSpPr>
        <p:spPr>
          <a:xfrm>
            <a:off x="10023827" y="103062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i="1" dirty="0"/>
              <a:t>Future</a:t>
            </a: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43940772-07A4-FF4B-9C56-6F19B868E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2" y="3166896"/>
            <a:ext cx="720000" cy="7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0D64C0-0533-F149-902B-9774619A7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2" y="1623989"/>
            <a:ext cx="720000" cy="7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3C4A96-AFEB-404D-B77B-43A7BDA53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82" y="5007218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EB31248-AE90-0D46-AF25-5E769F7188D2}"/>
              </a:ext>
            </a:extLst>
          </p:cNvPr>
          <p:cNvSpPr txBox="1"/>
          <p:nvPr/>
        </p:nvSpPr>
        <p:spPr>
          <a:xfrm>
            <a:off x="2863287" y="518255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/>
              <a:t>Object detection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A7BCEF-226F-8945-A526-66816B5D11C2}"/>
              </a:ext>
            </a:extLst>
          </p:cNvPr>
          <p:cNvSpPr txBox="1"/>
          <p:nvPr/>
        </p:nvSpPr>
        <p:spPr>
          <a:xfrm>
            <a:off x="6098330" y="2037484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/>
              <a:t>Semantic segmentation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561E1A-2C55-6C45-AD24-BD377E91AFE6}"/>
              </a:ext>
            </a:extLst>
          </p:cNvPr>
          <p:cNvCxnSpPr>
            <a:cxnSpLocks/>
          </p:cNvCxnSpPr>
          <p:nvPr/>
        </p:nvCxnSpPr>
        <p:spPr>
          <a:xfrm>
            <a:off x="5492152" y="1500351"/>
            <a:ext cx="0" cy="418205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9FCA73C-B331-F642-BA9F-C0A3C82C7D18}"/>
              </a:ext>
            </a:extLst>
          </p:cNvPr>
          <p:cNvSpPr txBox="1"/>
          <p:nvPr/>
        </p:nvSpPr>
        <p:spPr>
          <a:xfrm>
            <a:off x="7248318" y="5182552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dirty="0"/>
              <a:t>Context understanding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528203-62BD-604E-8936-A879336768A1}"/>
              </a:ext>
            </a:extLst>
          </p:cNvPr>
          <p:cNvSpPr/>
          <p:nvPr/>
        </p:nvSpPr>
        <p:spPr>
          <a:xfrm>
            <a:off x="5588770" y="3948556"/>
            <a:ext cx="28280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>
                <a:latin typeface="Rakuten Global R" pitchFamily="2" charset="77"/>
              </a:rPr>
              <a:t>PDF Segmentation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>
                <a:latin typeface="Rakuten Global R" pitchFamily="2" charset="77"/>
              </a:rPr>
              <a:t>Graph digitalization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4500D0-212C-5D4E-B7B6-AB1F47029415}"/>
              </a:ext>
            </a:extLst>
          </p:cNvPr>
          <p:cNvSpPr txBox="1"/>
          <p:nvPr/>
        </p:nvSpPr>
        <p:spPr>
          <a:xfrm>
            <a:off x="5588770" y="161465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Adaptive recognition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4AA0D4-B723-0447-A569-BE0C0E1A2268}"/>
              </a:ext>
            </a:extLst>
          </p:cNvPr>
          <p:cNvSpPr/>
          <p:nvPr/>
        </p:nvSpPr>
        <p:spPr>
          <a:xfrm>
            <a:off x="5609087" y="5759559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>
                <a:latin typeface="Rakuten Global R" pitchFamily="2" charset="77"/>
              </a:rPr>
              <a:t>Video Summarization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13F3F9-E24E-0548-9756-7E3F8414F174}"/>
              </a:ext>
            </a:extLst>
          </p:cNvPr>
          <p:cNvSpPr/>
          <p:nvPr/>
        </p:nvSpPr>
        <p:spPr>
          <a:xfrm>
            <a:off x="5516154" y="2563032"/>
            <a:ext cx="3884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Rakuten Global R" pitchFamily="2" charset="77"/>
              </a:rPr>
              <a:t>Adaptive Category Prediction</a:t>
            </a:r>
          </a:p>
        </p:txBody>
      </p:sp>
    </p:spTree>
    <p:extLst>
      <p:ext uri="{BB962C8B-B14F-4D97-AF65-F5344CB8AC3E}">
        <p14:creationId xmlns:p14="http://schemas.microsoft.com/office/powerpoint/2010/main" val="9331367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1D864-CCC2-104A-9ED2-39344523D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sz="4800" dirty="0">
                <a:latin typeface="Rakuten Global B" pitchFamily="2" charset="77"/>
              </a:rPr>
              <a:t>1. Adaptive Category Prediction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9E2B9B-D0E1-4048-8BE1-B1893C052A68}"/>
              </a:ext>
            </a:extLst>
          </p:cNvPr>
          <p:cNvGrpSpPr/>
          <p:nvPr/>
        </p:nvGrpSpPr>
        <p:grpSpPr>
          <a:xfrm>
            <a:off x="433026" y="270887"/>
            <a:ext cx="2413781" cy="584775"/>
            <a:chOff x="6335031" y="684854"/>
            <a:chExt cx="2413781" cy="584775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AA1CE339-E87A-1F41-A4AF-7319A41C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705176"/>
              <a:ext cx="540000" cy="540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BBB8DD-67C7-4340-8F69-6B8F337365CD}"/>
                </a:ext>
              </a:extLst>
            </p:cNvPr>
            <p:cNvSpPr/>
            <p:nvPr/>
          </p:nvSpPr>
          <p:spPr>
            <a:xfrm>
              <a:off x="6937098" y="684854"/>
              <a:ext cx="18117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Rakuten Global B" pitchFamily="2" charset="77"/>
                </a:rPr>
                <a:t>Web Image</a:t>
              </a:r>
              <a:br>
                <a:rPr lang="en-US" sz="1600" dirty="0">
                  <a:latin typeface="Rakuten Global B" pitchFamily="2" charset="77"/>
                </a:rPr>
              </a:br>
              <a:r>
                <a:rPr lang="en-US" sz="1600" dirty="0">
                  <a:latin typeface="Rakuten Global B" pitchFamily="2" charset="77"/>
                </a:rPr>
                <a:t>Understanding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63F1E4-E4BE-464F-B50C-6F95B29C4CB0}"/>
              </a:ext>
            </a:extLst>
          </p:cNvPr>
          <p:cNvGrpSpPr/>
          <p:nvPr/>
        </p:nvGrpSpPr>
        <p:grpSpPr>
          <a:xfrm>
            <a:off x="2909374" y="258896"/>
            <a:ext cx="2864675" cy="540000"/>
            <a:chOff x="6335031" y="4441431"/>
            <a:chExt cx="2864675" cy="540000"/>
          </a:xfrm>
        </p:grpSpPr>
        <p:pic>
          <p:nvPicPr>
            <p:cNvPr id="27" name="Picture 26" descr="A close up of a logo&#10;&#10;Description automatically generated">
              <a:extLst>
                <a:ext uri="{FF2B5EF4-FFF2-40B4-BE49-F238E27FC236}">
                  <a16:creationId xmlns:a16="http://schemas.microsoft.com/office/drawing/2014/main" id="{A60595D9-4CFD-E146-8B8E-3765C29B4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4441431"/>
              <a:ext cx="540000" cy="5400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D649AA-AF78-2444-85E7-64BA5E9B4FB1}"/>
                </a:ext>
              </a:extLst>
            </p:cNvPr>
            <p:cNvSpPr/>
            <p:nvPr/>
          </p:nvSpPr>
          <p:spPr>
            <a:xfrm>
              <a:off x="6875031" y="4526765"/>
              <a:ext cx="23246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Rakuten Global B" pitchFamily="2" charset="77"/>
                </a:rPr>
                <a:t>Academic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4734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628-050D-194C-AAB4-F0205C243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11" y="315774"/>
            <a:ext cx="11522074" cy="539667"/>
          </a:xfrm>
        </p:spPr>
        <p:txBody>
          <a:bodyPr/>
          <a:lstStyle/>
          <a:p>
            <a:r>
              <a:rPr lang="en-US" dirty="0">
                <a:latin typeface="Rakuten Global B" pitchFamily="2" charset="77"/>
              </a:rPr>
              <a:t>Adaptive Category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55C4F-7ECC-104A-990F-1BBCC4EAA329}"/>
              </a:ext>
            </a:extLst>
          </p:cNvPr>
          <p:cNvSpPr txBox="1"/>
          <p:nvPr/>
        </p:nvSpPr>
        <p:spPr>
          <a:xfrm>
            <a:off x="7773608" y="244140"/>
            <a:ext cx="2360598" cy="64633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Kobagapu</a:t>
            </a:r>
            <a:r>
              <a:rPr lang="en-US" dirty="0"/>
              <a:t> Rao</a:t>
            </a: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kumimoji="1" lang="en-US" dirty="0"/>
              <a:t>Mitsuru Nakazawa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A42D3-F778-524E-B3A7-C50381660C41}"/>
              </a:ext>
            </a:extLst>
          </p:cNvPr>
          <p:cNvSpPr txBox="1"/>
          <p:nvPr/>
        </p:nvSpPr>
        <p:spPr>
          <a:xfrm>
            <a:off x="312786" y="1588880"/>
            <a:ext cx="71936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With ever increasing items in </a:t>
            </a:r>
            <a:r>
              <a:rPr lang="en-US" dirty="0" err="1"/>
              <a:t>Ichiba</a:t>
            </a:r>
            <a:r>
              <a:rPr lang="en-US" dirty="0"/>
              <a:t>, it would be impossible to maintain a item catalogue with current SPS and Semi-manual labeling approach.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Till now both NLP and Computer Vision approaches have shown promising results in this field. But they don’t take the advantage of combination of multi modal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are trying to solve the </a:t>
            </a:r>
            <a:r>
              <a:rPr lang="en-US" dirty="0" err="1"/>
              <a:t>Ichiba</a:t>
            </a:r>
            <a:r>
              <a:rPr lang="en-US" dirty="0"/>
              <a:t> item classification problem with the use of multi-modal approach. ( 260 MM items and 10,000 classes tall end classification problem 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dirty="0"/>
              <a:t>We will also research on techniques to deal with the dynamic genre definition. ( 40% of item genre change every two months 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52FCA-D92C-D347-A95D-E7D9D5407D8B}"/>
              </a:ext>
            </a:extLst>
          </p:cNvPr>
          <p:cNvSpPr txBox="1"/>
          <p:nvPr/>
        </p:nvSpPr>
        <p:spPr>
          <a:xfrm>
            <a:off x="298932" y="5334359"/>
            <a:ext cx="7888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Paper publication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Solve business problem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Create a generalized pre-trained deep learning model for transfer learning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C731E-F84F-864F-A635-2493210E93F2}"/>
              </a:ext>
            </a:extLst>
          </p:cNvPr>
          <p:cNvSpPr txBox="1"/>
          <p:nvPr/>
        </p:nvSpPr>
        <p:spPr>
          <a:xfrm>
            <a:off x="8487584" y="5330050"/>
            <a:ext cx="3294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Paper publication &amp; patents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cost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FFA8D-E53A-7C47-8FF5-B353698702A3}"/>
              </a:ext>
            </a:extLst>
          </p:cNvPr>
          <p:cNvGrpSpPr/>
          <p:nvPr/>
        </p:nvGrpSpPr>
        <p:grpSpPr>
          <a:xfrm>
            <a:off x="333711" y="1104113"/>
            <a:ext cx="11593253" cy="471869"/>
            <a:chOff x="333711" y="1094764"/>
            <a:chExt cx="11593253" cy="4718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85CCC6-F8AA-FC4C-A90A-29034F412E82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latin typeface="+mj-lt"/>
                </a:rPr>
                <a:t>    </a:t>
              </a:r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Objective 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09A232-3EB6-E144-B0E3-AC0C556FFCB4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9AFAB8-F3AE-794F-A4C6-5B99F97A77F1}"/>
              </a:ext>
            </a:extLst>
          </p:cNvPr>
          <p:cNvGrpSpPr/>
          <p:nvPr/>
        </p:nvGrpSpPr>
        <p:grpSpPr>
          <a:xfrm>
            <a:off x="333711" y="4768056"/>
            <a:ext cx="7741253" cy="471869"/>
            <a:chOff x="333711" y="1094764"/>
            <a:chExt cx="7741253" cy="47186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C8212B-3971-1941-9A13-660ECC6E3981}"/>
                </a:ext>
              </a:extLst>
            </p:cNvPr>
            <p:cNvSpPr/>
            <p:nvPr/>
          </p:nvSpPr>
          <p:spPr>
            <a:xfrm>
              <a:off x="334964" y="1094764"/>
              <a:ext cx="7740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Expected Benefits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A12005-3E22-E74F-A9B9-7E035CA796A5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5EBC15-DDB0-1242-B6F4-F497E0BC319F}"/>
              </a:ext>
            </a:extLst>
          </p:cNvPr>
          <p:cNvGrpSpPr/>
          <p:nvPr/>
        </p:nvGrpSpPr>
        <p:grpSpPr>
          <a:xfrm>
            <a:off x="8340196" y="4771925"/>
            <a:ext cx="3586768" cy="471869"/>
            <a:chOff x="333711" y="1094764"/>
            <a:chExt cx="3586768" cy="47186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DFFBAA-48A7-A746-B1E0-FD8B262592A2}"/>
                </a:ext>
              </a:extLst>
            </p:cNvPr>
            <p:cNvSpPr/>
            <p:nvPr/>
          </p:nvSpPr>
          <p:spPr>
            <a:xfrm>
              <a:off x="334964" y="1094764"/>
              <a:ext cx="3585515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KPIs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6B45C4-F47F-7546-8971-6CD3D19B909D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02E8704-1D88-AA41-99DB-45F6581103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9000"/>
                    </a14:imgEffect>
                    <a14:imgEffect>
                      <a14:brightnessContrast bright="17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93" t="1664" r="30122" b="42729"/>
          <a:stretch/>
        </p:blipFill>
        <p:spPr>
          <a:xfrm>
            <a:off x="10291464" y="170471"/>
            <a:ext cx="719642" cy="7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12DD4A-2244-404C-9C4A-AFE97E3BA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5785" y="177860"/>
            <a:ext cx="720000" cy="72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7F88BF-5C5F-7B48-98BA-823E3B9C0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311" y="1666547"/>
            <a:ext cx="3853704" cy="28159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638E42-E088-9343-A786-C7E8856C1FE8}"/>
              </a:ext>
            </a:extLst>
          </p:cNvPr>
          <p:cNvSpPr/>
          <p:nvPr/>
        </p:nvSpPr>
        <p:spPr>
          <a:xfrm>
            <a:off x="5384047" y="216330"/>
            <a:ext cx="1888772" cy="738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dirty="0"/>
              <a:t>To be updated!</a:t>
            </a:r>
          </a:p>
        </p:txBody>
      </p:sp>
    </p:spTree>
    <p:extLst>
      <p:ext uri="{BB962C8B-B14F-4D97-AF65-F5344CB8AC3E}">
        <p14:creationId xmlns:p14="http://schemas.microsoft.com/office/powerpoint/2010/main" val="41068152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628-050D-194C-AAB4-F0205C24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A42D3-F778-524E-B3A7-C50381660C41}"/>
              </a:ext>
            </a:extLst>
          </p:cNvPr>
          <p:cNvSpPr txBox="1"/>
          <p:nvPr/>
        </p:nvSpPr>
        <p:spPr>
          <a:xfrm>
            <a:off x="334964" y="4851518"/>
            <a:ext cx="6640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Train pure vision model and compare it correlation with NLP model, if the correlation is low, we can expect a good boost in accuracy by ensemble model of both modality.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Paper writing for CVPR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52FCA-D92C-D347-A95D-E7D9D5407D8B}"/>
              </a:ext>
            </a:extLst>
          </p:cNvPr>
          <p:cNvSpPr txBox="1"/>
          <p:nvPr/>
        </p:nvSpPr>
        <p:spPr>
          <a:xfrm>
            <a:off x="334964" y="1697141"/>
            <a:ext cx="5163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Literature survey to deal with fine grained classification and dynamic genre mapping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D41FA5-096F-774B-9116-8FF55E3CC1E6}"/>
              </a:ext>
            </a:extLst>
          </p:cNvPr>
          <p:cNvGrpSpPr/>
          <p:nvPr/>
        </p:nvGrpSpPr>
        <p:grpSpPr>
          <a:xfrm>
            <a:off x="334964" y="1131164"/>
            <a:ext cx="11593253" cy="471869"/>
            <a:chOff x="333711" y="1094764"/>
            <a:chExt cx="11593253" cy="47186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DF6559-6E7F-1840-B374-CF7109CAB58F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From Aug. to Oct.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8C2C17-7A66-ED49-B02A-A2BC8AA7CE41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AE3628-1A32-CE41-A5F6-5ADA84358818}"/>
              </a:ext>
            </a:extLst>
          </p:cNvPr>
          <p:cNvGrpSpPr/>
          <p:nvPr/>
        </p:nvGrpSpPr>
        <p:grpSpPr>
          <a:xfrm>
            <a:off x="334964" y="4253939"/>
            <a:ext cx="11593253" cy="471869"/>
            <a:chOff x="333711" y="1094764"/>
            <a:chExt cx="11593253" cy="47186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447F2B-72A0-E946-90C9-A329F0436844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From Nov. to Jan.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AC11F0-F26E-B246-B231-09F01BA1A4BA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pic>
        <p:nvPicPr>
          <p:cNvPr id="23" name="Content Placeholder 4" descr="An orange and white cat with its mouth open&#10;&#10;Description automatically generated">
            <a:extLst>
              <a:ext uri="{FF2B5EF4-FFF2-40B4-BE49-F238E27FC236}">
                <a16:creationId xmlns:a16="http://schemas.microsoft.com/office/drawing/2014/main" id="{30D15466-E9C3-E14E-8CF2-C4DCD87AC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220" y="115601"/>
            <a:ext cx="720000" cy="72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955C4F-7ECC-104A-990F-1BBCC4EAA329}"/>
              </a:ext>
            </a:extLst>
          </p:cNvPr>
          <p:cNvSpPr txBox="1"/>
          <p:nvPr/>
        </p:nvSpPr>
        <p:spPr>
          <a:xfrm>
            <a:off x="7506416" y="60330"/>
            <a:ext cx="1883560" cy="923330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dirty="0" err="1"/>
              <a:t>Basu</a:t>
            </a:r>
            <a:endParaRPr kumimoji="1" lang="en-US" dirty="0"/>
          </a:p>
          <a:p>
            <a:pPr marL="285750" indent="-285750">
              <a:buFont typeface="Arial" charset="0"/>
              <a:buChar char="•"/>
            </a:pPr>
            <a:r>
              <a:rPr kumimoji="1" lang="en-US" dirty="0" err="1"/>
              <a:t>Nakazawa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Tsutsumi</a:t>
            </a:r>
            <a:r>
              <a:rPr lang="en-US" dirty="0"/>
              <a:t>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9000"/>
                    </a14:imgEffect>
                    <a14:imgEffect>
                      <a14:brightnessContrast bright="17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0" r="24480" b="42728"/>
          <a:stretch/>
        </p:blipFill>
        <p:spPr>
          <a:xfrm>
            <a:off x="9213525" y="80245"/>
            <a:ext cx="872836" cy="7934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F3F16E-AF22-0441-9406-C894C224FE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13" t="6061" r="7813" b="7574"/>
          <a:stretch/>
        </p:blipFill>
        <p:spPr>
          <a:xfrm>
            <a:off x="10127673" y="55418"/>
            <a:ext cx="748145" cy="78971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026" name="Picture 2" descr="mage result for computer vision ecommerc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752"/>
          <a:stretch/>
        </p:blipFill>
        <p:spPr bwMode="auto">
          <a:xfrm>
            <a:off x="7395373" y="4920485"/>
            <a:ext cx="3989205" cy="18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/>
          <p:cNvSpPr/>
          <p:nvPr/>
        </p:nvSpPr>
        <p:spPr>
          <a:xfrm>
            <a:off x="7574984" y="4930364"/>
            <a:ext cx="1413209" cy="1713443"/>
          </a:xfrm>
          <a:prstGeom prst="frame">
            <a:avLst>
              <a:gd name="adj1" fmla="val 26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8" name="Frame 27"/>
          <p:cNvSpPr/>
          <p:nvPr/>
        </p:nvSpPr>
        <p:spPr>
          <a:xfrm>
            <a:off x="9244627" y="5397373"/>
            <a:ext cx="1288349" cy="361351"/>
          </a:xfrm>
          <a:prstGeom prst="frame">
            <a:avLst>
              <a:gd name="adj1" fmla="val 85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34" name="Frame 33"/>
          <p:cNvSpPr/>
          <p:nvPr/>
        </p:nvSpPr>
        <p:spPr>
          <a:xfrm>
            <a:off x="9258477" y="5090003"/>
            <a:ext cx="1901010" cy="235513"/>
          </a:xfrm>
          <a:prstGeom prst="frame">
            <a:avLst>
              <a:gd name="adj1" fmla="val 85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18B0C2-8E03-124E-938A-40DC8B32C396}"/>
              </a:ext>
            </a:extLst>
          </p:cNvPr>
          <p:cNvSpPr/>
          <p:nvPr/>
        </p:nvSpPr>
        <p:spPr>
          <a:xfrm>
            <a:off x="2031918" y="224556"/>
            <a:ext cx="1888772" cy="738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dirty="0"/>
              <a:t>To be updated!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A54B9B0-7096-8A4B-854E-D7D6FBEF58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345" y="1743379"/>
            <a:ext cx="5805564" cy="24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843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E1D864-CCC2-104A-9ED2-39344523D8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en-US" sz="5400" dirty="0">
                <a:latin typeface="Rakuten Global B" pitchFamily="2" charset="77"/>
              </a:rPr>
              <a:t>2. PDF Segmentation</a:t>
            </a:r>
          </a:p>
          <a:p>
            <a:pPr algn="ctr"/>
            <a:r>
              <a:rPr lang="en-US" sz="4000" dirty="0">
                <a:latin typeface="Rakuten Global B" pitchFamily="2" charset="77"/>
              </a:rPr>
              <a:t>w/ </a:t>
            </a:r>
            <a:r>
              <a:rPr lang="en-US" sz="4000" dirty="0" err="1">
                <a:latin typeface="Rakuten Global B" pitchFamily="2" charset="77"/>
              </a:rPr>
              <a:t>Aquafadas</a:t>
            </a:r>
            <a:endParaRPr lang="en-US" sz="4000" dirty="0">
              <a:latin typeface="Rakuten Global B" pitchFamily="2" charset="77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8312BA-C0B6-1342-ACB9-2C9DA8F852EA}"/>
              </a:ext>
            </a:extLst>
          </p:cNvPr>
          <p:cNvGrpSpPr/>
          <p:nvPr/>
        </p:nvGrpSpPr>
        <p:grpSpPr>
          <a:xfrm>
            <a:off x="273865" y="264218"/>
            <a:ext cx="2580372" cy="584775"/>
            <a:chOff x="6335031" y="2439223"/>
            <a:chExt cx="2580372" cy="5847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4BC498-830C-6249-8E59-94F5E32A88F9}"/>
                </a:ext>
              </a:extLst>
            </p:cNvPr>
            <p:cNvSpPr/>
            <p:nvPr/>
          </p:nvSpPr>
          <p:spPr>
            <a:xfrm>
              <a:off x="6888886" y="2439223"/>
              <a:ext cx="20265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Rakuten Global B" pitchFamily="2" charset="77"/>
                </a:rPr>
                <a:t>Document Image</a:t>
              </a:r>
              <a:br>
                <a:rPr lang="en-US" sz="1600" dirty="0">
                  <a:latin typeface="Rakuten Global B" pitchFamily="2" charset="77"/>
                </a:rPr>
              </a:br>
              <a:r>
                <a:rPr lang="en-US" sz="1600" dirty="0">
                  <a:latin typeface="Rakuten Global B" pitchFamily="2" charset="77"/>
                </a:rPr>
                <a:t>Understanding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7BF29B-8EF6-C544-A300-4231C2B87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2453705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FA3167-792E-EF44-9CCB-2F6556451DD4}"/>
              </a:ext>
            </a:extLst>
          </p:cNvPr>
          <p:cNvGrpSpPr/>
          <p:nvPr/>
        </p:nvGrpSpPr>
        <p:grpSpPr>
          <a:xfrm>
            <a:off x="3031376" y="280719"/>
            <a:ext cx="2746053" cy="540000"/>
            <a:chOff x="6335031" y="3594296"/>
            <a:chExt cx="2746053" cy="540000"/>
          </a:xfrm>
        </p:grpSpPr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9F8F3A88-21D7-2C42-90C3-22A9DF19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31" y="3594296"/>
              <a:ext cx="540000" cy="540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9622B3-8DC9-9D41-BB4C-E6F69FC075BF}"/>
                </a:ext>
              </a:extLst>
            </p:cNvPr>
            <p:cNvSpPr/>
            <p:nvPr/>
          </p:nvSpPr>
          <p:spPr>
            <a:xfrm>
              <a:off x="6875031" y="3679630"/>
              <a:ext cx="22060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Rakuten Global B" pitchFamily="2" charset="77"/>
                </a:rPr>
                <a:t>Business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4292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628-050D-194C-AAB4-F0205C24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 Segmentation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52FCA-D92C-D347-A95D-E7D9D5407D8B}"/>
              </a:ext>
            </a:extLst>
          </p:cNvPr>
          <p:cNvSpPr txBox="1"/>
          <p:nvPr/>
        </p:nvSpPr>
        <p:spPr>
          <a:xfrm>
            <a:off x="451336" y="5334359"/>
            <a:ext cx="687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differentiating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for </a:t>
            </a:r>
            <a:r>
              <a:rPr lang="fr-FR" dirty="0" err="1"/>
              <a:t>Rakuten</a:t>
            </a:r>
            <a:r>
              <a:rPr lang="fr-FR" dirty="0"/>
              <a:t> </a:t>
            </a:r>
            <a:r>
              <a:rPr lang="fr-FR" dirty="0" err="1"/>
              <a:t>Aquafadas</a:t>
            </a:r>
            <a:r>
              <a:rPr lang="fr-FR" dirty="0"/>
              <a:t>' </a:t>
            </a:r>
            <a:r>
              <a:rPr lang="fr-FR" dirty="0" err="1"/>
              <a:t>offer</a:t>
            </a:r>
            <a:endParaRPr lang="fr-F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C731E-F84F-864F-A635-2493210E93F2}"/>
              </a:ext>
            </a:extLst>
          </p:cNvPr>
          <p:cNvSpPr txBox="1"/>
          <p:nvPr/>
        </p:nvSpPr>
        <p:spPr>
          <a:xfrm>
            <a:off x="8340196" y="5330050"/>
            <a:ext cx="3586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/>
              <a:t>Classification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needed to bring in a new magazine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client usage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2FFA8D-E53A-7C47-8FF5-B353698702A3}"/>
              </a:ext>
            </a:extLst>
          </p:cNvPr>
          <p:cNvGrpSpPr/>
          <p:nvPr/>
        </p:nvGrpSpPr>
        <p:grpSpPr>
          <a:xfrm>
            <a:off x="333711" y="1104113"/>
            <a:ext cx="11593253" cy="471869"/>
            <a:chOff x="333711" y="1094764"/>
            <a:chExt cx="11593253" cy="4718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85CCC6-F8AA-FC4C-A90A-29034F412E82}"/>
                </a:ext>
              </a:extLst>
            </p:cNvPr>
            <p:cNvSpPr/>
            <p:nvPr/>
          </p:nvSpPr>
          <p:spPr>
            <a:xfrm>
              <a:off x="334964" y="1094764"/>
              <a:ext cx="11592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Objective</a:t>
              </a:r>
              <a:endParaRPr kumimoji="1" lang="en-US" sz="20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09A232-3EB6-E144-B0E3-AC0C556FFCB4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9AFAB8-F3AE-794F-A4C6-5B99F97A77F1}"/>
              </a:ext>
            </a:extLst>
          </p:cNvPr>
          <p:cNvGrpSpPr/>
          <p:nvPr/>
        </p:nvGrpSpPr>
        <p:grpSpPr>
          <a:xfrm>
            <a:off x="333711" y="4768056"/>
            <a:ext cx="7741253" cy="471869"/>
            <a:chOff x="333711" y="1094764"/>
            <a:chExt cx="7741253" cy="47186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6C8212B-3971-1941-9A13-660ECC6E3981}"/>
                </a:ext>
              </a:extLst>
            </p:cNvPr>
            <p:cNvSpPr/>
            <p:nvPr/>
          </p:nvSpPr>
          <p:spPr>
            <a:xfrm>
              <a:off x="334964" y="1094764"/>
              <a:ext cx="7740000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Expected Benefits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6A12005-3E22-E74F-A9B9-7E035CA796A5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5EBC15-DDB0-1242-B6F4-F497E0BC319F}"/>
              </a:ext>
            </a:extLst>
          </p:cNvPr>
          <p:cNvGrpSpPr/>
          <p:nvPr/>
        </p:nvGrpSpPr>
        <p:grpSpPr>
          <a:xfrm>
            <a:off x="8340196" y="4771925"/>
            <a:ext cx="3586768" cy="471869"/>
            <a:chOff x="333711" y="1094764"/>
            <a:chExt cx="3586768" cy="47186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DFFBAA-48A7-A746-B1E0-FD8B262592A2}"/>
                </a:ext>
              </a:extLst>
            </p:cNvPr>
            <p:cNvSpPr/>
            <p:nvPr/>
          </p:nvSpPr>
          <p:spPr>
            <a:xfrm>
              <a:off x="334964" y="1094764"/>
              <a:ext cx="3585515" cy="468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+mj-lt"/>
                </a:rPr>
                <a:t>    </a:t>
              </a:r>
              <a:r>
                <a:rPr lang="en-US" sz="2000" b="1" dirty="0">
                  <a:solidFill>
                    <a:schemeClr val="tx1"/>
                  </a:solidFill>
                  <a:latin typeface="Rakuten Global B" pitchFamily="2" charset="77"/>
                </a:rPr>
                <a:t>KPIs</a:t>
              </a:r>
              <a:endParaRPr kumimoji="1"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6B45C4-F47F-7546-8971-6CD3D19B909D}"/>
                </a:ext>
              </a:extLst>
            </p:cNvPr>
            <p:cNvSpPr/>
            <p:nvPr/>
          </p:nvSpPr>
          <p:spPr>
            <a:xfrm>
              <a:off x="333711" y="1098633"/>
              <a:ext cx="216000" cy="46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FA42D3-F778-524E-B3A7-C50381660C41}"/>
              </a:ext>
            </a:extLst>
          </p:cNvPr>
          <p:cNvSpPr txBox="1"/>
          <p:nvPr/>
        </p:nvSpPr>
        <p:spPr>
          <a:xfrm>
            <a:off x="451336" y="1666547"/>
            <a:ext cx="6266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Rakuten</a:t>
            </a:r>
            <a:r>
              <a:rPr lang="fr-FR" dirty="0"/>
              <a:t> </a:t>
            </a:r>
            <a:r>
              <a:rPr lang="fr-FR" dirty="0" err="1"/>
              <a:t>Aquafadas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to propose a new </a:t>
            </a:r>
            <a:r>
              <a:rPr lang="fr-FR" dirty="0" err="1"/>
              <a:t>feature</a:t>
            </a:r>
            <a:r>
              <a:rPr lang="fr-FR" dirty="0"/>
              <a:t> for </a:t>
            </a:r>
            <a:r>
              <a:rPr lang="fr-FR" dirty="0" err="1"/>
              <a:t>publishers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converts</a:t>
            </a:r>
            <a:r>
              <a:rPr lang="fr-FR" dirty="0"/>
              <a:t> PDF magazines to responsive web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currently</a:t>
            </a:r>
            <a:r>
              <a:rPr lang="fr-FR" dirty="0"/>
              <a:t> have a prototype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on a few magazine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have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more </a:t>
            </a:r>
            <a:r>
              <a:rPr lang="fr-FR" dirty="0" err="1"/>
              <a:t>robust</a:t>
            </a:r>
            <a:r>
              <a:rPr lang="fr-FR" dirty="0"/>
              <a:t> and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easier</a:t>
            </a:r>
            <a:r>
              <a:rPr lang="fr-FR" dirty="0"/>
              <a:t> to </a:t>
            </a:r>
            <a:r>
              <a:rPr lang="fr-FR" dirty="0" err="1"/>
              <a:t>bring</a:t>
            </a:r>
            <a:r>
              <a:rPr lang="fr-FR" dirty="0"/>
              <a:t> in new magazines.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023CB81-C5E2-364F-B2C3-E673971CC1B1}"/>
              </a:ext>
            </a:extLst>
          </p:cNvPr>
          <p:cNvGrpSpPr/>
          <p:nvPr/>
        </p:nvGrpSpPr>
        <p:grpSpPr>
          <a:xfrm>
            <a:off x="6651802" y="1858188"/>
            <a:ext cx="5204609" cy="2374776"/>
            <a:chOff x="1587460" y="1394630"/>
            <a:chExt cx="9598589" cy="4045786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B8757BF-3659-C04E-AD78-4EDDC4332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460" y="1401160"/>
              <a:ext cx="3045368" cy="4022833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FCC8FAB-567D-0B4C-B859-A01053D4E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738" y="1411053"/>
              <a:ext cx="3050311" cy="4029363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C8724CC-F9A6-3C48-BCB9-4B1477A02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094" y="1394630"/>
              <a:ext cx="3050311" cy="4029362"/>
            </a:xfrm>
            <a:prstGeom prst="rect">
              <a:avLst/>
            </a:prstGeom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5B3FB68-3207-194E-902B-0DD294F24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5807" y="3581510"/>
              <a:ext cx="2184373" cy="1264093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A785115-3E67-8A45-B4FC-1DE6FC9C6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128" y="2964986"/>
              <a:ext cx="1342222" cy="1880617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E003505-9BF7-434D-B8C6-266D8098FA35}"/>
              </a:ext>
            </a:extLst>
          </p:cNvPr>
          <p:cNvSpPr txBox="1"/>
          <p:nvPr/>
        </p:nvSpPr>
        <p:spPr>
          <a:xfrm>
            <a:off x="7557881" y="235284"/>
            <a:ext cx="2486578" cy="64633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 err="1"/>
              <a:t>Aloïs</a:t>
            </a:r>
            <a:r>
              <a:rPr kumimoji="1" lang="en-US" dirty="0"/>
              <a:t> de La </a:t>
            </a:r>
            <a:r>
              <a:rPr kumimoji="1" lang="en-US" dirty="0" err="1"/>
              <a:t>Comble</a:t>
            </a:r>
            <a:endParaRPr kumimoji="1"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dirty="0"/>
              <a:t>Ken </a:t>
            </a:r>
            <a:r>
              <a:rPr kumimoji="1" lang="en-US" dirty="0" err="1"/>
              <a:t>Prepin</a:t>
            </a:r>
            <a:endParaRPr kumimoji="1" lang="en-US" dirty="0"/>
          </a:p>
        </p:txBody>
      </p:sp>
      <p:pic>
        <p:nvPicPr>
          <p:cNvPr id="32" name="Content Placeholder 1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F1F3F00-9920-174F-A6DB-A5B8890ED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652" y="188106"/>
            <a:ext cx="720000" cy="720000"/>
          </a:xfrm>
          <a:prstGeom prst="rect">
            <a:avLst/>
          </a:prstGeom>
        </p:spPr>
      </p:pic>
      <p:pic>
        <p:nvPicPr>
          <p:cNvPr id="33" name="Picture 3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01A6DA3-6072-BD4C-9CB0-A075259744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" t="2693" r="5975" b="26703"/>
          <a:stretch/>
        </p:blipFill>
        <p:spPr>
          <a:xfrm>
            <a:off x="11012845" y="18810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126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R-Style v3.0">
  <a:themeElements>
    <a:clrScheme name="R-Style v2.0">
      <a:dk1>
        <a:srgbClr val="000000"/>
      </a:dk1>
      <a:lt1>
        <a:srgbClr val="FFFFFF"/>
      </a:lt1>
      <a:dk2>
        <a:srgbClr val="BF0000"/>
      </a:dk2>
      <a:lt2>
        <a:srgbClr val="F0F0F0"/>
      </a:lt2>
      <a:accent1>
        <a:srgbClr val="BF0000"/>
      </a:accent1>
      <a:accent2>
        <a:srgbClr val="EC4848"/>
      </a:accent2>
      <a:accent3>
        <a:srgbClr val="FFBA46"/>
      </a:accent3>
      <a:accent4>
        <a:srgbClr val="7FDB4B"/>
      </a:accent4>
      <a:accent5>
        <a:srgbClr val="37B4F3"/>
      </a:accent5>
      <a:accent6>
        <a:srgbClr val="2D5BD6"/>
      </a:accent6>
      <a:hlink>
        <a:srgbClr val="0000FF"/>
      </a:hlink>
      <a:folHlink>
        <a:srgbClr val="800080"/>
      </a:folHlink>
    </a:clrScheme>
    <a:fontScheme name="ユーザー定義 1">
      <a:majorFont>
        <a:latin typeface="Rakuten Global B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kumimoji="1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23" id="{F901028D-2F7F-4493-9D72-8BC640ABAB4A}" vid="{7B7AF32F-D101-41C1-B06F-B054C6356D0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02_Corporate_confidential_16x9_v3.0</Template>
  <TotalTime>33912</TotalTime>
  <Words>1381</Words>
  <Application>Microsoft Macintosh PowerPoint</Application>
  <PresentationFormat>Widescreen</PresentationFormat>
  <Paragraphs>276</Paragraphs>
  <Slides>30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Lato</vt:lpstr>
      <vt:lpstr>Arial</vt:lpstr>
      <vt:lpstr>Calibri</vt:lpstr>
      <vt:lpstr>Rakuten Global B</vt:lpstr>
      <vt:lpstr>Rakuten Global R</vt:lpstr>
      <vt:lpstr>R-Style v3.0</vt:lpstr>
      <vt:lpstr>Vision Program Semantic Understanding</vt:lpstr>
      <vt:lpstr>Our Vision</vt:lpstr>
      <vt:lpstr>Targets &amp; Project types </vt:lpstr>
      <vt:lpstr>Future vision: Towards human level visual understanding </vt:lpstr>
      <vt:lpstr>PowerPoint Presentation</vt:lpstr>
      <vt:lpstr>Adaptive Category Prediction</vt:lpstr>
      <vt:lpstr>Timeline</vt:lpstr>
      <vt:lpstr>PowerPoint Presentation</vt:lpstr>
      <vt:lpstr>PDF Segmentation</vt:lpstr>
      <vt:lpstr>Timeline</vt:lpstr>
      <vt:lpstr>PowerPoint Presentation</vt:lpstr>
      <vt:lpstr>Graph Digitalization</vt:lpstr>
      <vt:lpstr>Timeline</vt:lpstr>
      <vt:lpstr>PowerPoint Presentation</vt:lpstr>
      <vt:lpstr>Video Summarization</vt:lpstr>
      <vt:lpstr>Timeline</vt:lpstr>
      <vt:lpstr>PowerPoint Presentation</vt:lpstr>
      <vt:lpstr>PowerPoint Presentation</vt:lpstr>
      <vt:lpstr>Research topics</vt:lpstr>
      <vt:lpstr>PowerPoint Presentation</vt:lpstr>
      <vt:lpstr>PowerPoint Presentation</vt:lpstr>
      <vt:lpstr>PowerPoint Presentation</vt:lpstr>
      <vt:lpstr>Proposed solution: main steps</vt:lpstr>
      <vt:lpstr>Proposed solution: main steps</vt:lpstr>
      <vt:lpstr>Proposed solution: main steps</vt:lpstr>
      <vt:lpstr>Proposed solution: main steps</vt:lpstr>
      <vt:lpstr>Detecting articles</vt:lpstr>
      <vt:lpstr>How to take benefit from both models ?</vt:lpstr>
      <vt:lpstr>PowerPoint Presentation</vt:lpstr>
      <vt:lpstr>PDF Segmentation: impact for Aquafadas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R-Style template v3.0</dc:title>
  <dc:creator>Microsoft Office User</dc:creator>
  <cp:lastModifiedBy>Nakazawa, Mitsuru | Mitsuru | RIT</cp:lastModifiedBy>
  <cp:revision>548</cp:revision>
  <cp:lastPrinted>2019-07-09T12:14:09Z</cp:lastPrinted>
  <dcterms:created xsi:type="dcterms:W3CDTF">2018-10-10T13:29:46Z</dcterms:created>
  <dcterms:modified xsi:type="dcterms:W3CDTF">2019-07-22T06:18:19Z</dcterms:modified>
</cp:coreProperties>
</file>